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Bitter" pitchFamily="34" charset="0"/>
      <p:bold r:id="rId17"/>
    </p:embeddedFont>
    <p:embeddedFont>
      <p:font typeface="Bitter" pitchFamily="34" charset="-122"/>
      <p:bold r:id="rId18"/>
    </p:embeddedFont>
    <p:embeddedFont>
      <p:font typeface="Bitter" pitchFamily="34" charset="-120"/>
      <p:bold r:id="rId19"/>
    </p:embeddedFont>
    <p:embeddedFont>
      <p:font typeface="Consolas" panose="020B0609020204030204" pitchFamily="34" charset="0"/>
      <p:regular r:id="rId20"/>
      <p:bold r:id="rId21"/>
      <p:italic r:id="rId22"/>
      <p:boldItalic r:id="rId23"/>
    </p:embeddedFont>
    <p:embeddedFont>
      <p:font typeface="Consolas" panose="020B0609020204030204" pitchFamily="34" charset="-122"/>
      <p:regular r:id="rId24"/>
    </p:embeddedFont>
    <p:embeddedFont>
      <p:font typeface="Consolas" panose="020B0609020204030204" pitchFamily="34" charset="-120"/>
      <p:regular r:id="rId25"/>
    </p:embeddedFont>
    <p:embeddedFont>
      <p:font typeface="Calibri" panose="020F0502020204030204" charset="0"/>
      <p:regular r:id="rId26"/>
      <p:bold r:id="rId27"/>
      <p:italic r:id="rId28"/>
      <p:boldItalic r:id="rId29"/>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font" Target="fonts/font13.fntdata"/><Relationship Id="rId28" Type="http://schemas.openxmlformats.org/officeDocument/2006/relationships/font" Target="fonts/font12.fntdata"/><Relationship Id="rId27" Type="http://schemas.openxmlformats.org/officeDocument/2006/relationships/font" Target="fonts/font11.fntdata"/><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image" Target="../media/image19.png"/><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5" Type="http://schemas.openxmlformats.org/officeDocument/2006/relationships/notesSlide" Target="../notesSlides/notesSlide10.xml"/><Relationship Id="rId24" Type="http://schemas.openxmlformats.org/officeDocument/2006/relationships/slideLayout" Target="../slideLayouts/slideLayout11.xml"/><Relationship Id="rId23" Type="http://schemas.openxmlformats.org/officeDocument/2006/relationships/image" Target="../media/image20.png"/><Relationship Id="rId22" Type="http://schemas.openxmlformats.org/officeDocument/2006/relationships/tags" Target="../tags/tag102.xml"/><Relationship Id="rId21" Type="http://schemas.openxmlformats.org/officeDocument/2006/relationships/tags" Target="../tags/tag101.xml"/><Relationship Id="rId20" Type="http://schemas.openxmlformats.org/officeDocument/2006/relationships/tags" Target="../tags/tag100.xml"/><Relationship Id="rId2" Type="http://schemas.openxmlformats.org/officeDocument/2006/relationships/image" Target="../media/image18.png"/><Relationship Id="rId19" Type="http://schemas.openxmlformats.org/officeDocument/2006/relationships/tags" Target="../tags/tag99.xml"/><Relationship Id="rId18" Type="http://schemas.openxmlformats.org/officeDocument/2006/relationships/tags" Target="../tags/tag98.xml"/><Relationship Id="rId17" Type="http://schemas.openxmlformats.org/officeDocument/2006/relationships/tags" Target="../tags/tag97.xml"/><Relationship Id="rId16" Type="http://schemas.openxmlformats.org/officeDocument/2006/relationships/tags" Target="../tags/tag96.xml"/><Relationship Id="rId15" Type="http://schemas.openxmlformats.org/officeDocument/2006/relationships/tags" Target="../tags/tag95.xml"/><Relationship Id="rId14" Type="http://schemas.openxmlformats.org/officeDocument/2006/relationships/tags" Target="../tags/tag94.xml"/><Relationship Id="rId13" Type="http://schemas.openxmlformats.org/officeDocument/2006/relationships/tags" Target="../tags/tag93.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tags" Target="../tags/tag8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image" Target="../media/image5.svg"/><Relationship Id="rId4" Type="http://schemas.openxmlformats.org/officeDocument/2006/relationships/image" Target="../media/image4.png"/><Relationship Id="rId30" Type="http://schemas.openxmlformats.org/officeDocument/2006/relationships/notesSlide" Target="../notesSlides/notesSlide3.xml"/><Relationship Id="rId3" Type="http://schemas.openxmlformats.org/officeDocument/2006/relationships/tags" Target="../tags/tag3.xml"/><Relationship Id="rId29" Type="http://schemas.openxmlformats.org/officeDocument/2006/relationships/slideLayout" Target="../slideLayouts/slideLayout4.xml"/><Relationship Id="rId28" Type="http://schemas.openxmlformats.org/officeDocument/2006/relationships/tags" Target="../tags/tag20.xml"/><Relationship Id="rId27" Type="http://schemas.openxmlformats.org/officeDocument/2006/relationships/tags" Target="../tags/tag19.xml"/><Relationship Id="rId26" Type="http://schemas.openxmlformats.org/officeDocument/2006/relationships/image" Target="../media/image11.svg"/><Relationship Id="rId25" Type="http://schemas.openxmlformats.org/officeDocument/2006/relationships/image" Target="../media/image10.png"/><Relationship Id="rId24" Type="http://schemas.openxmlformats.org/officeDocument/2006/relationships/tags" Target="../tags/tag18.xml"/><Relationship Id="rId23" Type="http://schemas.openxmlformats.org/officeDocument/2006/relationships/tags" Target="../tags/tag17.xml"/><Relationship Id="rId22" Type="http://schemas.openxmlformats.org/officeDocument/2006/relationships/tags" Target="../tags/tag16.xml"/><Relationship Id="rId21" Type="http://schemas.openxmlformats.org/officeDocument/2006/relationships/tags" Target="../tags/tag15.xml"/><Relationship Id="rId20" Type="http://schemas.openxmlformats.org/officeDocument/2006/relationships/tags" Target="../tags/tag14.xml"/><Relationship Id="rId2" Type="http://schemas.openxmlformats.org/officeDocument/2006/relationships/tags" Target="../tags/tag2.xml"/><Relationship Id="rId19" Type="http://schemas.openxmlformats.org/officeDocument/2006/relationships/image" Target="../media/image9.svg"/><Relationship Id="rId18" Type="http://schemas.openxmlformats.org/officeDocument/2006/relationships/image" Target="../media/image8.png"/><Relationship Id="rId17" Type="http://schemas.openxmlformats.org/officeDocument/2006/relationships/tags" Target="../tags/tag13.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image" Target="../media/image7.svg"/><Relationship Id="rId11" Type="http://schemas.openxmlformats.org/officeDocument/2006/relationships/image" Target="../media/image6.png"/><Relationship Id="rId10" Type="http://schemas.openxmlformats.org/officeDocument/2006/relationships/tags" Target="../tags/tag8.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8" Type="http://schemas.openxmlformats.org/officeDocument/2006/relationships/notesSlide" Target="../notesSlides/notesSlide4.xml"/><Relationship Id="rId37" Type="http://schemas.openxmlformats.org/officeDocument/2006/relationships/slideLayout" Target="../slideLayouts/slideLayout5.xml"/><Relationship Id="rId36" Type="http://schemas.openxmlformats.org/officeDocument/2006/relationships/tags" Target="../tags/tag56.xml"/><Relationship Id="rId35" Type="http://schemas.openxmlformats.org/officeDocument/2006/relationships/tags" Target="../tags/tag55.xml"/><Relationship Id="rId34" Type="http://schemas.openxmlformats.org/officeDocument/2006/relationships/tags" Target="../tags/tag54.xml"/><Relationship Id="rId33" Type="http://schemas.openxmlformats.org/officeDocument/2006/relationships/tags" Target="../tags/tag53.xml"/><Relationship Id="rId32" Type="http://schemas.openxmlformats.org/officeDocument/2006/relationships/tags" Target="../tags/tag52.xml"/><Relationship Id="rId31" Type="http://schemas.openxmlformats.org/officeDocument/2006/relationships/tags" Target="../tags/tag51.xml"/><Relationship Id="rId30" Type="http://schemas.openxmlformats.org/officeDocument/2006/relationships/tags" Target="../tags/tag50.xml"/><Relationship Id="rId3" Type="http://schemas.openxmlformats.org/officeDocument/2006/relationships/tags" Target="../tags/tag23.xml"/><Relationship Id="rId29" Type="http://schemas.openxmlformats.org/officeDocument/2006/relationships/tags" Target="../tags/tag49.xml"/><Relationship Id="rId28" Type="http://schemas.openxmlformats.org/officeDocument/2006/relationships/tags" Target="../tags/tag48.xml"/><Relationship Id="rId27" Type="http://schemas.openxmlformats.org/officeDocument/2006/relationships/tags" Target="../tags/tag47.xml"/><Relationship Id="rId26" Type="http://schemas.openxmlformats.org/officeDocument/2006/relationships/tags" Target="../tags/tag46.xml"/><Relationship Id="rId25" Type="http://schemas.openxmlformats.org/officeDocument/2006/relationships/tags" Target="../tags/tag45.xml"/><Relationship Id="rId24" Type="http://schemas.openxmlformats.org/officeDocument/2006/relationships/tags" Target="../tags/tag44.xml"/><Relationship Id="rId23" Type="http://schemas.openxmlformats.org/officeDocument/2006/relationships/tags" Target="../tags/tag43.xml"/><Relationship Id="rId22" Type="http://schemas.openxmlformats.org/officeDocument/2006/relationships/tags" Target="../tags/tag42.xml"/><Relationship Id="rId21" Type="http://schemas.openxmlformats.org/officeDocument/2006/relationships/tags" Target="../tags/tag41.xml"/><Relationship Id="rId20" Type="http://schemas.openxmlformats.org/officeDocument/2006/relationships/tags" Target="../tags/tag40.xml"/><Relationship Id="rId2" Type="http://schemas.openxmlformats.org/officeDocument/2006/relationships/tags" Target="../tags/tag22.xml"/><Relationship Id="rId19" Type="http://schemas.openxmlformats.org/officeDocument/2006/relationships/tags" Target="../tags/tag39.xml"/><Relationship Id="rId18" Type="http://schemas.openxmlformats.org/officeDocument/2006/relationships/tags" Target="../tags/tag38.xml"/><Relationship Id="rId17" Type="http://schemas.openxmlformats.org/officeDocument/2006/relationships/tags" Target="../tags/tag37.xml"/><Relationship Id="rId16" Type="http://schemas.openxmlformats.org/officeDocument/2006/relationships/tags" Target="../tags/tag36.xml"/><Relationship Id="rId15" Type="http://schemas.openxmlformats.org/officeDocument/2006/relationships/tags" Target="../tags/tag35.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8" Type="http://schemas.openxmlformats.org/officeDocument/2006/relationships/notesSlide" Target="../notesSlides/notesSlide9.xml"/><Relationship Id="rId27" Type="http://schemas.openxmlformats.org/officeDocument/2006/relationships/slideLayout" Target="../slideLayouts/slideLayout10.xml"/><Relationship Id="rId26" Type="http://schemas.openxmlformats.org/officeDocument/2006/relationships/tags" Target="../tags/tag82.xml"/><Relationship Id="rId25" Type="http://schemas.openxmlformats.org/officeDocument/2006/relationships/tags" Target="../tags/tag81.xml"/><Relationship Id="rId24" Type="http://schemas.openxmlformats.org/officeDocument/2006/relationships/tags" Target="../tags/tag80.xml"/><Relationship Id="rId23" Type="http://schemas.openxmlformats.org/officeDocument/2006/relationships/tags" Target="../tags/tag79.xml"/><Relationship Id="rId22" Type="http://schemas.openxmlformats.org/officeDocument/2006/relationships/tags" Target="../tags/tag78.xml"/><Relationship Id="rId21" Type="http://schemas.openxmlformats.org/officeDocument/2006/relationships/tags" Target="../tags/tag77.xml"/><Relationship Id="rId20" Type="http://schemas.openxmlformats.org/officeDocument/2006/relationships/tags" Target="../tags/tag76.xml"/><Relationship Id="rId2" Type="http://schemas.openxmlformats.org/officeDocument/2006/relationships/tags" Target="../tags/tag58.xml"/><Relationship Id="rId19" Type="http://schemas.openxmlformats.org/officeDocument/2006/relationships/tags" Target="../tags/tag75.xml"/><Relationship Id="rId18" Type="http://schemas.openxmlformats.org/officeDocument/2006/relationships/tags" Target="../tags/tag74.xml"/><Relationship Id="rId17" Type="http://schemas.openxmlformats.org/officeDocument/2006/relationships/tags" Target="../tags/tag73.xml"/><Relationship Id="rId16" Type="http://schemas.openxmlformats.org/officeDocument/2006/relationships/tags" Target="../tags/tag72.xml"/><Relationship Id="rId15" Type="http://schemas.openxmlformats.org/officeDocument/2006/relationships/tags" Target="../tags/tag71.xml"/><Relationship Id="rId14" Type="http://schemas.openxmlformats.org/officeDocument/2006/relationships/tags" Target="../tags/tag70.xml"/><Relationship Id="rId13" Type="http://schemas.openxmlformats.org/officeDocument/2006/relationships/tags" Target="../tags/tag69.xml"/><Relationship Id="rId12" Type="http://schemas.openxmlformats.org/officeDocument/2006/relationships/tags" Target="../tags/tag68.xml"/><Relationship Id="rId11" Type="http://schemas.openxmlformats.org/officeDocument/2006/relationships/tags" Target="../tags/tag67.xml"/><Relationship Id="rId10" Type="http://schemas.openxmlformats.org/officeDocument/2006/relationships/tags" Target="../tags/tag66.xml"/><Relationship Id="rId1" Type="http://schemas.openxmlformats.org/officeDocument/2006/relationships/tags" Target="../tags/tag5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918341"/>
            <a:ext cx="7196137" cy="708779"/>
          </a:xfrm>
          <a:prstGeom prst="rect">
            <a:avLst/>
          </a:prstGeom>
          <a:noFill/>
        </p:spPr>
        <p:txBody>
          <a:bodyPr wrap="non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Support Ticket Admin Panel</a:t>
            </a:r>
            <a:endParaRPr lang="en-US" sz="4450" dirty="0"/>
          </a:p>
        </p:txBody>
      </p:sp>
      <p:sp>
        <p:nvSpPr>
          <p:cNvPr id="4" name="Text 1"/>
          <p:cNvSpPr/>
          <p:nvPr/>
        </p:nvSpPr>
        <p:spPr>
          <a:xfrm>
            <a:off x="793790" y="3967282"/>
            <a:ext cx="7556421" cy="725805"/>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A comprehensive web-based system for streamlined ticket management and resolution</a:t>
            </a:r>
            <a:endParaRPr lang="en-US" sz="1750" dirty="0"/>
          </a:p>
        </p:txBody>
      </p:sp>
      <p:sp>
        <p:nvSpPr>
          <p:cNvPr id="5" name="Text 2"/>
          <p:cNvSpPr/>
          <p:nvPr/>
        </p:nvSpPr>
        <p:spPr>
          <a:xfrm>
            <a:off x="793790" y="4948238"/>
            <a:ext cx="7556421" cy="362903"/>
          </a:xfrm>
          <a:prstGeom prst="rect">
            <a:avLst/>
          </a:prstGeom>
          <a:noFill/>
        </p:spPr>
        <p:txBody>
          <a:bodyPr wrap="non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github.com/Zuveriya-Tabassum/support-ticket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6835" y="371356"/>
            <a:ext cx="3353395" cy="354330"/>
          </a:xfrm>
          <a:prstGeom prst="rect">
            <a:avLst/>
          </a:prstGeom>
          <a:noFill/>
        </p:spPr>
        <p:txBody>
          <a:bodyPr wrap="none" lIns="0" tIns="0" rIns="0" bIns="0" rtlCol="0" anchor="t"/>
          <a:lstStyle/>
          <a:p>
            <a:pPr marL="0" indent="0" algn="l">
              <a:lnSpc>
                <a:spcPts val="2750"/>
              </a:lnSpc>
              <a:buNone/>
            </a:pPr>
            <a:r>
              <a:rPr lang="en-US" sz="2200" b="1" dirty="0">
                <a:solidFill>
                  <a:srgbClr val="E1E5CD"/>
                </a:solidFill>
                <a:latin typeface="Outfit Bold" pitchFamily="34" charset="0"/>
                <a:ea typeface="Outfit Bold" pitchFamily="34" charset="-122"/>
                <a:cs typeface="Outfit Bold" pitchFamily="34" charset="-120"/>
              </a:rPr>
              <a:t>Installation &amp; Setup Guide</a:t>
            </a:r>
            <a:endParaRPr lang="en-US" sz="2200" dirty="0"/>
          </a:p>
        </p:txBody>
      </p:sp>
      <p:pic>
        <p:nvPicPr>
          <p:cNvPr id="3" name="Image 0" descr="preencoded.png"/>
          <p:cNvPicPr>
            <a:picLocks noChangeAspect="1"/>
          </p:cNvPicPr>
          <p:nvPr>
            <p:custDataLst>
              <p:tags r:id="rId1"/>
            </p:custDataLst>
          </p:nvPr>
        </p:nvPicPr>
        <p:blipFill>
          <a:blip r:embed="rId2"/>
          <a:stretch>
            <a:fillRect/>
          </a:stretch>
        </p:blipFill>
        <p:spPr>
          <a:xfrm>
            <a:off x="396835" y="952500"/>
            <a:ext cx="340162" cy="1143000"/>
          </a:xfrm>
          <a:prstGeom prst="rect">
            <a:avLst/>
          </a:prstGeom>
        </p:spPr>
      </p:pic>
      <p:sp>
        <p:nvSpPr>
          <p:cNvPr id="4" name="Text 1"/>
          <p:cNvSpPr/>
          <p:nvPr>
            <p:custDataLst>
              <p:tags r:id="rId3"/>
            </p:custDataLst>
          </p:nvPr>
        </p:nvSpPr>
        <p:spPr>
          <a:xfrm>
            <a:off x="850344" y="1065848"/>
            <a:ext cx="1417558" cy="177165"/>
          </a:xfrm>
          <a:prstGeom prst="rect">
            <a:avLst/>
          </a:prstGeom>
          <a:noFill/>
        </p:spPr>
        <p:txBody>
          <a:bodyPr wrap="none" lIns="0" tIns="0" rIns="0" bIns="0" rtlCol="0" anchor="t"/>
          <a:lstStyle/>
          <a:p>
            <a:pPr marL="0" indent="0" algn="l">
              <a:lnSpc>
                <a:spcPts val="1350"/>
              </a:lnSpc>
              <a:buNone/>
            </a:pPr>
            <a:r>
              <a:rPr lang="en-US" sz="1100" b="1" dirty="0">
                <a:solidFill>
                  <a:srgbClr val="C2C4B5"/>
                </a:solidFill>
                <a:latin typeface="Outfit Bold" pitchFamily="34" charset="0"/>
                <a:ea typeface="Outfit Bold" pitchFamily="34" charset="-122"/>
                <a:cs typeface="Outfit Bold" pitchFamily="34" charset="-120"/>
              </a:rPr>
              <a:t>Clone Repository</a:t>
            </a:r>
            <a:endParaRPr lang="en-US" sz="1100" dirty="0"/>
          </a:p>
        </p:txBody>
      </p:sp>
      <p:sp>
        <p:nvSpPr>
          <p:cNvPr id="5" name="Text 2"/>
          <p:cNvSpPr/>
          <p:nvPr>
            <p:custDataLst>
              <p:tags r:id="rId4"/>
            </p:custDataLst>
          </p:nvPr>
        </p:nvSpPr>
        <p:spPr>
          <a:xfrm>
            <a:off x="850344" y="1310997"/>
            <a:ext cx="13383220" cy="181451"/>
          </a:xfrm>
          <a:prstGeom prst="rect">
            <a:avLst/>
          </a:prstGeom>
          <a:noFill/>
        </p:spPr>
        <p:txBody>
          <a:bodyPr wrap="none" lIns="0" tIns="0" rIns="0" bIns="0" rtlCol="0" anchor="t"/>
          <a:lstStyle/>
          <a:p>
            <a:pPr marL="0" indent="0" algn="l">
              <a:lnSpc>
                <a:spcPts val="1400"/>
              </a:lnSpc>
              <a:buNone/>
            </a:pPr>
            <a:r>
              <a:rPr lang="en-US" sz="850" dirty="0">
                <a:solidFill>
                  <a:srgbClr val="C2C4B5"/>
                </a:solidFill>
                <a:latin typeface="Bitter" pitchFamily="34" charset="0"/>
                <a:ea typeface="Bitter" pitchFamily="34" charset="-122"/>
                <a:cs typeface="Bitter" pitchFamily="34" charset="-120"/>
              </a:rPr>
              <a:t>Download the project from GitHub to your local machine</a:t>
            </a:r>
            <a:endParaRPr lang="en-US" sz="850" dirty="0"/>
          </a:p>
        </p:txBody>
      </p:sp>
      <p:sp>
        <p:nvSpPr>
          <p:cNvPr id="6" name="Shape 3"/>
          <p:cNvSpPr/>
          <p:nvPr/>
        </p:nvSpPr>
        <p:spPr>
          <a:xfrm>
            <a:off x="850344" y="1619964"/>
            <a:ext cx="13383220" cy="351472"/>
          </a:xfrm>
          <a:prstGeom prst="roundRect">
            <a:avLst>
              <a:gd name="adj" fmla="val 4840"/>
            </a:avLst>
          </a:prstGeom>
          <a:solidFill>
            <a:srgbClr val="292A2C"/>
          </a:solidFill>
        </p:spPr>
      </p:sp>
      <p:sp>
        <p:nvSpPr>
          <p:cNvPr id="7" name="Shape 4"/>
          <p:cNvSpPr/>
          <p:nvPr/>
        </p:nvSpPr>
        <p:spPr>
          <a:xfrm>
            <a:off x="844748" y="1619964"/>
            <a:ext cx="13394412" cy="351472"/>
          </a:xfrm>
          <a:prstGeom prst="roundRect">
            <a:avLst>
              <a:gd name="adj" fmla="val 4840"/>
            </a:avLst>
          </a:prstGeom>
          <a:solidFill>
            <a:srgbClr val="292A2C"/>
          </a:solidFill>
        </p:spPr>
      </p:sp>
      <p:sp>
        <p:nvSpPr>
          <p:cNvPr id="8" name="Text 5"/>
          <p:cNvSpPr/>
          <p:nvPr>
            <p:custDataLst>
              <p:tags r:id="rId5"/>
            </p:custDataLst>
          </p:nvPr>
        </p:nvSpPr>
        <p:spPr>
          <a:xfrm>
            <a:off x="958096" y="1704975"/>
            <a:ext cx="13167717" cy="181451"/>
          </a:xfrm>
          <a:prstGeom prst="rect">
            <a:avLst/>
          </a:prstGeom>
          <a:noFill/>
        </p:spPr>
        <p:txBody>
          <a:bodyPr wrap="none" lIns="0" tIns="0" rIns="0" bIns="0" rtlCol="0" anchor="t"/>
          <a:lstStyle/>
          <a:p>
            <a:pPr marL="0" indent="0" algn="l">
              <a:lnSpc>
                <a:spcPts val="1400"/>
              </a:lnSpc>
              <a:buNone/>
            </a:pPr>
            <a:r>
              <a:rPr lang="en-US" sz="850" dirty="0">
                <a:solidFill>
                  <a:srgbClr val="C2C4B5"/>
                </a:solidFill>
                <a:highlight>
                  <a:srgbClr val="292A2C"/>
                </a:highlight>
                <a:latin typeface="Consolas" panose="020B0609020204030204" pitchFamily="34" charset="0"/>
                <a:ea typeface="Consolas" panose="020B0609020204030204" pitchFamily="34" charset="-122"/>
                <a:cs typeface="Consolas" panose="020B0609020204030204" pitchFamily="34" charset="-120"/>
              </a:rPr>
              <a:t>git clone https://github.com/Zuveriya-Tabassum/support-ticket</a:t>
            </a:r>
            <a:endParaRPr lang="en-US" sz="850" dirty="0"/>
          </a:p>
        </p:txBody>
      </p:sp>
      <p:pic>
        <p:nvPicPr>
          <p:cNvPr id="9" name="Image 1" descr="preencoded.png"/>
          <p:cNvPicPr>
            <a:picLocks noChangeAspect="1"/>
          </p:cNvPicPr>
          <p:nvPr>
            <p:custDataLst>
              <p:tags r:id="rId6"/>
            </p:custDataLst>
          </p:nvPr>
        </p:nvPicPr>
        <p:blipFill>
          <a:blip r:embed="rId7"/>
          <a:stretch>
            <a:fillRect/>
          </a:stretch>
        </p:blipFill>
        <p:spPr>
          <a:xfrm>
            <a:off x="566857" y="2198132"/>
            <a:ext cx="340162" cy="1143000"/>
          </a:xfrm>
          <a:prstGeom prst="rect">
            <a:avLst/>
          </a:prstGeom>
        </p:spPr>
      </p:pic>
      <p:sp>
        <p:nvSpPr>
          <p:cNvPr id="10" name="Text 6"/>
          <p:cNvSpPr/>
          <p:nvPr>
            <p:custDataLst>
              <p:tags r:id="rId8"/>
            </p:custDataLst>
          </p:nvPr>
        </p:nvSpPr>
        <p:spPr>
          <a:xfrm>
            <a:off x="1020366" y="2311479"/>
            <a:ext cx="1417558" cy="177165"/>
          </a:xfrm>
          <a:prstGeom prst="rect">
            <a:avLst/>
          </a:prstGeom>
          <a:noFill/>
        </p:spPr>
        <p:txBody>
          <a:bodyPr wrap="none" lIns="0" tIns="0" rIns="0" bIns="0" rtlCol="0" anchor="t"/>
          <a:lstStyle/>
          <a:p>
            <a:pPr marL="0" indent="0" algn="l">
              <a:lnSpc>
                <a:spcPts val="1350"/>
              </a:lnSpc>
              <a:buNone/>
            </a:pPr>
            <a:r>
              <a:rPr lang="en-US" sz="1100" b="1" dirty="0">
                <a:solidFill>
                  <a:srgbClr val="C2C4B5"/>
                </a:solidFill>
                <a:latin typeface="Outfit Bold" pitchFamily="34" charset="0"/>
                <a:ea typeface="Outfit Bold" pitchFamily="34" charset="-122"/>
                <a:cs typeface="Outfit Bold" pitchFamily="34" charset="-120"/>
              </a:rPr>
              <a:t>Set Up Environment</a:t>
            </a:r>
            <a:endParaRPr lang="en-US" sz="1100" dirty="0"/>
          </a:p>
        </p:txBody>
      </p:sp>
      <p:sp>
        <p:nvSpPr>
          <p:cNvPr id="11" name="Text 7"/>
          <p:cNvSpPr/>
          <p:nvPr>
            <p:custDataLst>
              <p:tags r:id="rId9"/>
            </p:custDataLst>
          </p:nvPr>
        </p:nvSpPr>
        <p:spPr>
          <a:xfrm>
            <a:off x="1020366" y="2556629"/>
            <a:ext cx="13213199" cy="181451"/>
          </a:xfrm>
          <a:prstGeom prst="rect">
            <a:avLst/>
          </a:prstGeom>
          <a:noFill/>
        </p:spPr>
        <p:txBody>
          <a:bodyPr wrap="none" lIns="0" tIns="0" rIns="0" bIns="0" rtlCol="0" anchor="t"/>
          <a:lstStyle/>
          <a:p>
            <a:pPr marL="0" indent="0" algn="l">
              <a:lnSpc>
                <a:spcPts val="1400"/>
              </a:lnSpc>
              <a:buNone/>
            </a:pPr>
            <a:r>
              <a:rPr lang="en-US" sz="850" dirty="0">
                <a:solidFill>
                  <a:srgbClr val="C2C4B5"/>
                </a:solidFill>
                <a:latin typeface="Bitter" pitchFamily="34" charset="0"/>
                <a:ea typeface="Bitter" pitchFamily="34" charset="-122"/>
                <a:cs typeface="Bitter" pitchFamily="34" charset="-120"/>
              </a:rPr>
              <a:t>Create and activate a Python virtual environment for dependency isolation</a:t>
            </a:r>
            <a:endParaRPr lang="en-US" sz="850" dirty="0"/>
          </a:p>
        </p:txBody>
      </p:sp>
      <p:sp>
        <p:nvSpPr>
          <p:cNvPr id="12" name="Shape 8"/>
          <p:cNvSpPr/>
          <p:nvPr/>
        </p:nvSpPr>
        <p:spPr>
          <a:xfrm>
            <a:off x="1020366" y="2865596"/>
            <a:ext cx="13213199" cy="532924"/>
          </a:xfrm>
          <a:prstGeom prst="roundRect">
            <a:avLst>
              <a:gd name="adj" fmla="val 3192"/>
            </a:avLst>
          </a:prstGeom>
          <a:solidFill>
            <a:srgbClr val="292A2C"/>
          </a:solidFill>
        </p:spPr>
      </p:sp>
      <p:sp>
        <p:nvSpPr>
          <p:cNvPr id="13" name="Shape 9"/>
          <p:cNvSpPr/>
          <p:nvPr/>
        </p:nvSpPr>
        <p:spPr>
          <a:xfrm>
            <a:off x="1014770" y="2865596"/>
            <a:ext cx="13224391" cy="532924"/>
          </a:xfrm>
          <a:prstGeom prst="roundRect">
            <a:avLst>
              <a:gd name="adj" fmla="val 3192"/>
            </a:avLst>
          </a:prstGeom>
          <a:solidFill>
            <a:srgbClr val="292A2C"/>
          </a:solidFill>
        </p:spPr>
      </p:sp>
      <p:sp>
        <p:nvSpPr>
          <p:cNvPr id="14" name="Text 10"/>
          <p:cNvSpPr/>
          <p:nvPr>
            <p:custDataLst>
              <p:tags r:id="rId10"/>
            </p:custDataLst>
          </p:nvPr>
        </p:nvSpPr>
        <p:spPr>
          <a:xfrm>
            <a:off x="1128117" y="2950607"/>
            <a:ext cx="12997696" cy="362903"/>
          </a:xfrm>
          <a:prstGeom prst="rect">
            <a:avLst/>
          </a:prstGeom>
          <a:noFill/>
        </p:spPr>
        <p:txBody>
          <a:bodyPr wrap="square" lIns="0" tIns="0" rIns="0" bIns="0" rtlCol="0" anchor="t"/>
          <a:lstStyle/>
          <a:p>
            <a:pPr marL="0" indent="0" algn="l">
              <a:lnSpc>
                <a:spcPts val="1400"/>
              </a:lnSpc>
              <a:buNone/>
            </a:pPr>
            <a:r>
              <a:rPr lang="en-US" sz="850" dirty="0">
                <a:solidFill>
                  <a:srgbClr val="C2C4B5"/>
                </a:solidFill>
                <a:highlight>
                  <a:srgbClr val="292A2C"/>
                </a:highlight>
                <a:latin typeface="Consolas" panose="020B0609020204030204" pitchFamily="34" charset="0"/>
                <a:ea typeface="Consolas" panose="020B0609020204030204" pitchFamily="34" charset="-122"/>
                <a:cs typeface="Consolas" panose="020B0609020204030204" pitchFamily="34" charset="-120"/>
              </a:rPr>
              <a:t>python -m venv venvsource venv/bin/activate</a:t>
            </a:r>
            <a:endParaRPr lang="en-US" sz="850" dirty="0"/>
          </a:p>
        </p:txBody>
      </p:sp>
      <p:pic>
        <p:nvPicPr>
          <p:cNvPr id="15" name="Image 2" descr="preencoded.png"/>
          <p:cNvPicPr>
            <a:picLocks noChangeAspect="1"/>
          </p:cNvPicPr>
          <p:nvPr>
            <p:custDataLst>
              <p:tags r:id="rId11"/>
            </p:custDataLst>
          </p:nvPr>
        </p:nvPicPr>
        <p:blipFill>
          <a:blip r:embed="rId2"/>
          <a:stretch>
            <a:fillRect/>
          </a:stretch>
        </p:blipFill>
        <p:spPr>
          <a:xfrm>
            <a:off x="736997" y="3625215"/>
            <a:ext cx="340162" cy="1143000"/>
          </a:xfrm>
          <a:prstGeom prst="rect">
            <a:avLst/>
          </a:prstGeom>
        </p:spPr>
      </p:pic>
      <p:sp>
        <p:nvSpPr>
          <p:cNvPr id="16" name="Text 11"/>
          <p:cNvSpPr/>
          <p:nvPr>
            <p:custDataLst>
              <p:tags r:id="rId12"/>
            </p:custDataLst>
          </p:nvPr>
        </p:nvSpPr>
        <p:spPr>
          <a:xfrm>
            <a:off x="1190506" y="3738563"/>
            <a:ext cx="1417558" cy="177165"/>
          </a:xfrm>
          <a:prstGeom prst="rect">
            <a:avLst/>
          </a:prstGeom>
          <a:noFill/>
        </p:spPr>
        <p:txBody>
          <a:bodyPr wrap="none" lIns="0" tIns="0" rIns="0" bIns="0" rtlCol="0" anchor="t"/>
          <a:lstStyle/>
          <a:p>
            <a:pPr marL="0" indent="0" algn="l">
              <a:lnSpc>
                <a:spcPts val="1350"/>
              </a:lnSpc>
              <a:buNone/>
            </a:pPr>
            <a:r>
              <a:rPr lang="en-US" sz="1100" b="1" dirty="0">
                <a:solidFill>
                  <a:srgbClr val="C2C4B5"/>
                </a:solidFill>
                <a:latin typeface="Outfit Bold" pitchFamily="34" charset="0"/>
                <a:ea typeface="Outfit Bold" pitchFamily="34" charset="-122"/>
                <a:cs typeface="Outfit Bold" pitchFamily="34" charset="-120"/>
              </a:rPr>
              <a:t>Install Dependencies</a:t>
            </a:r>
            <a:endParaRPr lang="en-US" sz="1100" dirty="0"/>
          </a:p>
        </p:txBody>
      </p:sp>
      <p:sp>
        <p:nvSpPr>
          <p:cNvPr id="17" name="Text 12"/>
          <p:cNvSpPr/>
          <p:nvPr>
            <p:custDataLst>
              <p:tags r:id="rId13"/>
            </p:custDataLst>
          </p:nvPr>
        </p:nvSpPr>
        <p:spPr>
          <a:xfrm>
            <a:off x="1190506" y="3983712"/>
            <a:ext cx="13043059" cy="181451"/>
          </a:xfrm>
          <a:prstGeom prst="rect">
            <a:avLst/>
          </a:prstGeom>
          <a:noFill/>
        </p:spPr>
        <p:txBody>
          <a:bodyPr wrap="none" lIns="0" tIns="0" rIns="0" bIns="0" rtlCol="0" anchor="t"/>
          <a:lstStyle/>
          <a:p>
            <a:pPr marL="0" indent="0" algn="l">
              <a:lnSpc>
                <a:spcPts val="1400"/>
              </a:lnSpc>
              <a:buNone/>
            </a:pPr>
            <a:r>
              <a:rPr lang="en-US" sz="850" dirty="0">
                <a:solidFill>
                  <a:srgbClr val="C2C4B5"/>
                </a:solidFill>
                <a:latin typeface="Bitter" pitchFamily="34" charset="0"/>
                <a:ea typeface="Bitter" pitchFamily="34" charset="-122"/>
                <a:cs typeface="Bitter" pitchFamily="34" charset="-120"/>
              </a:rPr>
              <a:t>Install all required packages using the requirements file</a:t>
            </a:r>
            <a:endParaRPr lang="en-US" sz="850" dirty="0"/>
          </a:p>
        </p:txBody>
      </p:sp>
      <p:sp>
        <p:nvSpPr>
          <p:cNvPr id="18" name="Shape 13"/>
          <p:cNvSpPr/>
          <p:nvPr/>
        </p:nvSpPr>
        <p:spPr>
          <a:xfrm>
            <a:off x="1190506" y="4292679"/>
            <a:ext cx="13043059" cy="351472"/>
          </a:xfrm>
          <a:prstGeom prst="roundRect">
            <a:avLst>
              <a:gd name="adj" fmla="val 4840"/>
            </a:avLst>
          </a:prstGeom>
          <a:solidFill>
            <a:srgbClr val="292A2C"/>
          </a:solidFill>
        </p:spPr>
      </p:sp>
      <p:sp>
        <p:nvSpPr>
          <p:cNvPr id="19" name="Shape 14"/>
          <p:cNvSpPr/>
          <p:nvPr/>
        </p:nvSpPr>
        <p:spPr>
          <a:xfrm>
            <a:off x="1184910" y="4292679"/>
            <a:ext cx="13054251" cy="351472"/>
          </a:xfrm>
          <a:prstGeom prst="roundRect">
            <a:avLst>
              <a:gd name="adj" fmla="val 4840"/>
            </a:avLst>
          </a:prstGeom>
          <a:solidFill>
            <a:srgbClr val="292A2C"/>
          </a:solidFill>
        </p:spPr>
      </p:sp>
      <p:sp>
        <p:nvSpPr>
          <p:cNvPr id="20" name="Text 15"/>
          <p:cNvSpPr/>
          <p:nvPr>
            <p:custDataLst>
              <p:tags r:id="rId14"/>
            </p:custDataLst>
          </p:nvPr>
        </p:nvSpPr>
        <p:spPr>
          <a:xfrm>
            <a:off x="1298258" y="4377690"/>
            <a:ext cx="12827556" cy="181451"/>
          </a:xfrm>
          <a:prstGeom prst="rect">
            <a:avLst/>
          </a:prstGeom>
          <a:noFill/>
        </p:spPr>
        <p:txBody>
          <a:bodyPr wrap="none" lIns="0" tIns="0" rIns="0" bIns="0" rtlCol="0" anchor="t"/>
          <a:lstStyle/>
          <a:p>
            <a:pPr marL="0" indent="0" algn="l">
              <a:lnSpc>
                <a:spcPts val="1400"/>
              </a:lnSpc>
              <a:buNone/>
            </a:pPr>
            <a:r>
              <a:rPr lang="en-US" sz="850" dirty="0">
                <a:solidFill>
                  <a:srgbClr val="C2C4B5"/>
                </a:solidFill>
                <a:highlight>
                  <a:srgbClr val="292A2C"/>
                </a:highlight>
                <a:latin typeface="Consolas" panose="020B0609020204030204" pitchFamily="34" charset="0"/>
                <a:ea typeface="Consolas" panose="020B0609020204030204" pitchFamily="34" charset="-122"/>
                <a:cs typeface="Consolas" panose="020B0609020204030204" pitchFamily="34" charset="-120"/>
              </a:rPr>
              <a:t>pip install -r requirements.txt</a:t>
            </a:r>
            <a:endParaRPr lang="en-US" sz="850" dirty="0"/>
          </a:p>
        </p:txBody>
      </p:sp>
      <p:pic>
        <p:nvPicPr>
          <p:cNvPr id="21" name="Image 3" descr="preencoded.png"/>
          <p:cNvPicPr>
            <a:picLocks noChangeAspect="1"/>
          </p:cNvPicPr>
          <p:nvPr>
            <p:custDataLst>
              <p:tags r:id="rId15"/>
            </p:custDataLst>
          </p:nvPr>
        </p:nvPicPr>
        <p:blipFill>
          <a:blip r:embed="rId2"/>
          <a:stretch>
            <a:fillRect/>
          </a:stretch>
        </p:blipFill>
        <p:spPr>
          <a:xfrm>
            <a:off x="907137" y="4870847"/>
            <a:ext cx="340162" cy="1143000"/>
          </a:xfrm>
          <a:prstGeom prst="rect">
            <a:avLst/>
          </a:prstGeom>
        </p:spPr>
      </p:pic>
      <p:sp>
        <p:nvSpPr>
          <p:cNvPr id="22" name="Text 16"/>
          <p:cNvSpPr/>
          <p:nvPr>
            <p:custDataLst>
              <p:tags r:id="rId16"/>
            </p:custDataLst>
          </p:nvPr>
        </p:nvSpPr>
        <p:spPr>
          <a:xfrm>
            <a:off x="1360646" y="4984194"/>
            <a:ext cx="1417558" cy="177165"/>
          </a:xfrm>
          <a:prstGeom prst="rect">
            <a:avLst/>
          </a:prstGeom>
          <a:noFill/>
        </p:spPr>
        <p:txBody>
          <a:bodyPr wrap="none" lIns="0" tIns="0" rIns="0" bIns="0" rtlCol="0" anchor="t"/>
          <a:lstStyle/>
          <a:p>
            <a:pPr marL="0" indent="0" algn="l">
              <a:lnSpc>
                <a:spcPts val="1350"/>
              </a:lnSpc>
              <a:buNone/>
            </a:pPr>
            <a:r>
              <a:rPr lang="en-US" sz="1100" b="1" dirty="0">
                <a:solidFill>
                  <a:srgbClr val="C2C4B5"/>
                </a:solidFill>
                <a:latin typeface="Outfit Bold" pitchFamily="34" charset="0"/>
                <a:ea typeface="Outfit Bold" pitchFamily="34" charset="-122"/>
                <a:cs typeface="Outfit Bold" pitchFamily="34" charset="-120"/>
              </a:rPr>
              <a:t>Launch Application</a:t>
            </a:r>
            <a:endParaRPr lang="en-US" sz="1100" dirty="0"/>
          </a:p>
        </p:txBody>
      </p:sp>
      <p:sp>
        <p:nvSpPr>
          <p:cNvPr id="23" name="Text 17"/>
          <p:cNvSpPr/>
          <p:nvPr>
            <p:custDataLst>
              <p:tags r:id="rId17"/>
            </p:custDataLst>
          </p:nvPr>
        </p:nvSpPr>
        <p:spPr>
          <a:xfrm>
            <a:off x="1360646" y="5229344"/>
            <a:ext cx="12872918" cy="181451"/>
          </a:xfrm>
          <a:prstGeom prst="rect">
            <a:avLst/>
          </a:prstGeom>
          <a:noFill/>
        </p:spPr>
        <p:txBody>
          <a:bodyPr wrap="none" lIns="0" tIns="0" rIns="0" bIns="0" rtlCol="0" anchor="t"/>
          <a:lstStyle/>
          <a:p>
            <a:pPr marL="0" indent="0" algn="l">
              <a:lnSpc>
                <a:spcPts val="1400"/>
              </a:lnSpc>
              <a:buNone/>
            </a:pPr>
            <a:r>
              <a:rPr lang="en-US" sz="850" dirty="0">
                <a:solidFill>
                  <a:srgbClr val="C2C4B5"/>
                </a:solidFill>
                <a:latin typeface="Bitter" pitchFamily="34" charset="0"/>
                <a:ea typeface="Bitter" pitchFamily="34" charset="-122"/>
                <a:cs typeface="Bitter" pitchFamily="34" charset="-120"/>
              </a:rPr>
              <a:t>Start the Flask development server and access via browser</a:t>
            </a:r>
            <a:endParaRPr lang="en-US" sz="850" dirty="0"/>
          </a:p>
        </p:txBody>
      </p:sp>
      <p:sp>
        <p:nvSpPr>
          <p:cNvPr id="24" name="Shape 18"/>
          <p:cNvSpPr/>
          <p:nvPr/>
        </p:nvSpPr>
        <p:spPr>
          <a:xfrm>
            <a:off x="1360646" y="5538311"/>
            <a:ext cx="12872918" cy="351472"/>
          </a:xfrm>
          <a:prstGeom prst="roundRect">
            <a:avLst>
              <a:gd name="adj" fmla="val 4840"/>
            </a:avLst>
          </a:prstGeom>
          <a:solidFill>
            <a:srgbClr val="292A2C"/>
          </a:solidFill>
        </p:spPr>
      </p:sp>
      <p:sp>
        <p:nvSpPr>
          <p:cNvPr id="25" name="Shape 19"/>
          <p:cNvSpPr/>
          <p:nvPr/>
        </p:nvSpPr>
        <p:spPr>
          <a:xfrm>
            <a:off x="1355050" y="5538311"/>
            <a:ext cx="12884110" cy="351472"/>
          </a:xfrm>
          <a:prstGeom prst="roundRect">
            <a:avLst>
              <a:gd name="adj" fmla="val 4840"/>
            </a:avLst>
          </a:prstGeom>
          <a:solidFill>
            <a:srgbClr val="292A2C"/>
          </a:solidFill>
        </p:spPr>
      </p:sp>
      <p:sp>
        <p:nvSpPr>
          <p:cNvPr id="26" name="Text 20"/>
          <p:cNvSpPr/>
          <p:nvPr>
            <p:custDataLst>
              <p:tags r:id="rId18"/>
            </p:custDataLst>
          </p:nvPr>
        </p:nvSpPr>
        <p:spPr>
          <a:xfrm>
            <a:off x="1468398" y="5623322"/>
            <a:ext cx="12657415" cy="181451"/>
          </a:xfrm>
          <a:prstGeom prst="rect">
            <a:avLst/>
          </a:prstGeom>
          <a:noFill/>
        </p:spPr>
        <p:txBody>
          <a:bodyPr wrap="none" lIns="0" tIns="0" rIns="0" bIns="0" rtlCol="0" anchor="t"/>
          <a:lstStyle/>
          <a:p>
            <a:pPr marL="0" indent="0" algn="l">
              <a:lnSpc>
                <a:spcPts val="1400"/>
              </a:lnSpc>
              <a:buNone/>
            </a:pPr>
            <a:r>
              <a:rPr lang="en-US" sz="850" dirty="0">
                <a:solidFill>
                  <a:srgbClr val="C2C4B5"/>
                </a:solidFill>
                <a:highlight>
                  <a:srgbClr val="292A2C"/>
                </a:highlight>
                <a:latin typeface="Consolas" panose="020B0609020204030204" pitchFamily="34" charset="0"/>
                <a:ea typeface="Consolas" panose="020B0609020204030204" pitchFamily="34" charset="-122"/>
                <a:cs typeface="Consolas" panose="020B0609020204030204" pitchFamily="34" charset="-120"/>
              </a:rPr>
              <a:t>flask run</a:t>
            </a:r>
            <a:endParaRPr lang="en-US" sz="850" dirty="0"/>
          </a:p>
        </p:txBody>
      </p:sp>
      <p:pic>
        <p:nvPicPr>
          <p:cNvPr id="27" name="Image 4" descr="preencoded.png"/>
          <p:cNvPicPr>
            <a:picLocks noChangeAspect="1"/>
          </p:cNvPicPr>
          <p:nvPr>
            <p:custDataLst>
              <p:tags r:id="rId19"/>
            </p:custDataLst>
          </p:nvPr>
        </p:nvPicPr>
        <p:blipFill>
          <a:blip r:embed="rId2"/>
          <a:stretch>
            <a:fillRect/>
          </a:stretch>
        </p:blipFill>
        <p:spPr>
          <a:xfrm>
            <a:off x="736997" y="6116479"/>
            <a:ext cx="340162" cy="1143000"/>
          </a:xfrm>
          <a:prstGeom prst="rect">
            <a:avLst/>
          </a:prstGeom>
        </p:spPr>
      </p:pic>
      <p:sp>
        <p:nvSpPr>
          <p:cNvPr id="28" name="Text 21"/>
          <p:cNvSpPr/>
          <p:nvPr>
            <p:custDataLst>
              <p:tags r:id="rId20"/>
            </p:custDataLst>
          </p:nvPr>
        </p:nvSpPr>
        <p:spPr>
          <a:xfrm>
            <a:off x="1190506" y="6229826"/>
            <a:ext cx="1417558" cy="177165"/>
          </a:xfrm>
          <a:prstGeom prst="rect">
            <a:avLst/>
          </a:prstGeom>
          <a:noFill/>
        </p:spPr>
        <p:txBody>
          <a:bodyPr wrap="none" lIns="0" tIns="0" rIns="0" bIns="0" rtlCol="0" anchor="t"/>
          <a:lstStyle/>
          <a:p>
            <a:pPr marL="0" indent="0" algn="l">
              <a:lnSpc>
                <a:spcPts val="1350"/>
              </a:lnSpc>
              <a:buNone/>
            </a:pPr>
            <a:r>
              <a:rPr lang="en-US" sz="1100" b="1" dirty="0">
                <a:solidFill>
                  <a:srgbClr val="C2C4B5"/>
                </a:solidFill>
                <a:latin typeface="Outfit Bold" pitchFamily="34" charset="0"/>
                <a:ea typeface="Outfit Bold" pitchFamily="34" charset="-122"/>
                <a:cs typeface="Outfit Bold" pitchFamily="34" charset="-120"/>
              </a:rPr>
              <a:t>Access Interface</a:t>
            </a:r>
            <a:endParaRPr lang="en-US" sz="1100" dirty="0"/>
          </a:p>
        </p:txBody>
      </p:sp>
      <p:sp>
        <p:nvSpPr>
          <p:cNvPr id="29" name="Text 22"/>
          <p:cNvSpPr/>
          <p:nvPr>
            <p:custDataLst>
              <p:tags r:id="rId21"/>
            </p:custDataLst>
          </p:nvPr>
        </p:nvSpPr>
        <p:spPr>
          <a:xfrm>
            <a:off x="1190506" y="6474976"/>
            <a:ext cx="13043059" cy="181451"/>
          </a:xfrm>
          <a:prstGeom prst="rect">
            <a:avLst/>
          </a:prstGeom>
          <a:noFill/>
        </p:spPr>
        <p:txBody>
          <a:bodyPr wrap="none" lIns="0" tIns="0" rIns="0" bIns="0" rtlCol="0" anchor="t"/>
          <a:lstStyle/>
          <a:p>
            <a:pPr marL="0" indent="0" algn="l">
              <a:lnSpc>
                <a:spcPts val="1400"/>
              </a:lnSpc>
              <a:buNone/>
            </a:pPr>
            <a:r>
              <a:rPr lang="en-US" sz="850" dirty="0">
                <a:solidFill>
                  <a:srgbClr val="C2C4B5"/>
                </a:solidFill>
                <a:latin typeface="Bitter" pitchFamily="34" charset="0"/>
                <a:ea typeface="Bitter" pitchFamily="34" charset="-122"/>
                <a:cs typeface="Bitter" pitchFamily="34" charset="-120"/>
              </a:rPr>
              <a:t>Open your web browser and navigate to the local server</a:t>
            </a:r>
            <a:endParaRPr lang="en-US" sz="850" dirty="0"/>
          </a:p>
        </p:txBody>
      </p:sp>
      <p:sp>
        <p:nvSpPr>
          <p:cNvPr id="30" name="Shape 23"/>
          <p:cNvSpPr/>
          <p:nvPr/>
        </p:nvSpPr>
        <p:spPr>
          <a:xfrm>
            <a:off x="1190506" y="6783943"/>
            <a:ext cx="13043059" cy="351472"/>
          </a:xfrm>
          <a:prstGeom prst="roundRect">
            <a:avLst>
              <a:gd name="adj" fmla="val 4840"/>
            </a:avLst>
          </a:prstGeom>
          <a:solidFill>
            <a:srgbClr val="292A2C"/>
          </a:solidFill>
        </p:spPr>
      </p:sp>
      <p:sp>
        <p:nvSpPr>
          <p:cNvPr id="31" name="Shape 24"/>
          <p:cNvSpPr/>
          <p:nvPr/>
        </p:nvSpPr>
        <p:spPr>
          <a:xfrm>
            <a:off x="1184910" y="6783943"/>
            <a:ext cx="13054251" cy="351472"/>
          </a:xfrm>
          <a:prstGeom prst="roundRect">
            <a:avLst>
              <a:gd name="adj" fmla="val 4840"/>
            </a:avLst>
          </a:prstGeom>
          <a:solidFill>
            <a:srgbClr val="292A2C"/>
          </a:solidFill>
        </p:spPr>
      </p:sp>
      <p:sp>
        <p:nvSpPr>
          <p:cNvPr id="32" name="Text 25"/>
          <p:cNvSpPr/>
          <p:nvPr>
            <p:custDataLst>
              <p:tags r:id="rId22"/>
            </p:custDataLst>
          </p:nvPr>
        </p:nvSpPr>
        <p:spPr>
          <a:xfrm>
            <a:off x="1298258" y="6868954"/>
            <a:ext cx="12827556" cy="181451"/>
          </a:xfrm>
          <a:prstGeom prst="rect">
            <a:avLst/>
          </a:prstGeom>
          <a:noFill/>
        </p:spPr>
        <p:txBody>
          <a:bodyPr wrap="none" lIns="0" tIns="0" rIns="0" bIns="0" rtlCol="0" anchor="t"/>
          <a:lstStyle/>
          <a:p>
            <a:pPr marL="0" indent="0" algn="l">
              <a:lnSpc>
                <a:spcPts val="1400"/>
              </a:lnSpc>
              <a:buNone/>
            </a:pPr>
            <a:r>
              <a:rPr lang="en-US" sz="850" dirty="0">
                <a:solidFill>
                  <a:srgbClr val="C2C4B5"/>
                </a:solidFill>
                <a:highlight>
                  <a:srgbClr val="292A2C"/>
                </a:highlight>
                <a:latin typeface="Consolas" panose="020B0609020204030204" pitchFamily="34" charset="0"/>
                <a:ea typeface="Consolas" panose="020B0609020204030204" pitchFamily="34" charset="-122"/>
                <a:cs typeface="Consolas" panose="020B0609020204030204" pitchFamily="34" charset="-120"/>
              </a:rPr>
              <a:t>http://localhost:5000</a:t>
            </a:r>
            <a:endParaRPr lang="en-US" sz="850" dirty="0"/>
          </a:p>
        </p:txBody>
      </p:sp>
      <p:sp>
        <p:nvSpPr>
          <p:cNvPr id="33" name="Shape 26"/>
          <p:cNvSpPr/>
          <p:nvPr/>
        </p:nvSpPr>
        <p:spPr>
          <a:xfrm>
            <a:off x="652105" y="7667744"/>
            <a:ext cx="13836729" cy="481846"/>
          </a:xfrm>
          <a:prstGeom prst="roundRect">
            <a:avLst>
              <a:gd name="adj" fmla="val 3531"/>
            </a:avLst>
          </a:prstGeom>
          <a:solidFill>
            <a:srgbClr val="2A2C20"/>
          </a:solidFill>
        </p:spPr>
      </p:sp>
      <p:pic>
        <p:nvPicPr>
          <p:cNvPr id="34" name="Image 5" descr="preencoded.png"/>
          <p:cNvPicPr>
            <a:picLocks noChangeAspect="1"/>
          </p:cNvPicPr>
          <p:nvPr/>
        </p:nvPicPr>
        <p:blipFill>
          <a:blip r:embed="rId23"/>
          <a:stretch>
            <a:fillRect/>
          </a:stretch>
        </p:blipFill>
        <p:spPr>
          <a:xfrm>
            <a:off x="510183" y="7744539"/>
            <a:ext cx="141684" cy="113348"/>
          </a:xfrm>
          <a:prstGeom prst="rect">
            <a:avLst/>
          </a:prstGeom>
        </p:spPr>
      </p:pic>
      <p:sp>
        <p:nvSpPr>
          <p:cNvPr id="35" name="Text 27"/>
          <p:cNvSpPr/>
          <p:nvPr/>
        </p:nvSpPr>
        <p:spPr>
          <a:xfrm>
            <a:off x="1014770" y="7858323"/>
            <a:ext cx="13355002" cy="181451"/>
          </a:xfrm>
          <a:prstGeom prst="rect">
            <a:avLst/>
          </a:prstGeom>
          <a:noFill/>
        </p:spPr>
        <p:txBody>
          <a:bodyPr wrap="none" lIns="0" tIns="0" rIns="0" bIns="0" rtlCol="0" anchor="t"/>
          <a:lstStyle/>
          <a:p>
            <a:pPr marL="0" indent="0" algn="l">
              <a:lnSpc>
                <a:spcPts val="1400"/>
              </a:lnSpc>
              <a:buNone/>
            </a:pPr>
            <a:r>
              <a:rPr lang="en-US" sz="850" b="1" dirty="0">
                <a:solidFill>
                  <a:srgbClr val="FFFFFF"/>
                </a:solidFill>
                <a:latin typeface="Bitter" pitchFamily="34" charset="0"/>
                <a:ea typeface="Bitter" pitchFamily="34" charset="-122"/>
                <a:cs typeface="Bitter" pitchFamily="34" charset="-120"/>
              </a:rPr>
              <a:t>Note:</a:t>
            </a:r>
            <a:r>
              <a:rPr lang="en-US" sz="850" dirty="0">
                <a:solidFill>
                  <a:srgbClr val="FFFFFF"/>
                </a:solidFill>
                <a:latin typeface="Bitter" pitchFamily="34" charset="0"/>
                <a:ea typeface="Bitter" pitchFamily="34" charset="-122"/>
                <a:cs typeface="Bitter" pitchFamily="34" charset="-120"/>
              </a:rPr>
              <a:t> Ensure Python 3.7+ is installed on your system before beginning the setup process. Database configuration may require additional steps depending on your choice of MySQL or SQLite.</a:t>
            </a:r>
            <a:endParaRPr lang="en-US" sz="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689967"/>
            <a:ext cx="5670590" cy="708779"/>
          </a:xfrm>
          <a:prstGeom prst="rect">
            <a:avLst/>
          </a:prstGeom>
          <a:noFill/>
        </p:spPr>
        <p:txBody>
          <a:bodyPr wrap="non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Project Overview</a:t>
            </a:r>
            <a:endParaRPr lang="en-US" sz="4450" dirty="0"/>
          </a:p>
        </p:txBody>
      </p:sp>
      <p:sp>
        <p:nvSpPr>
          <p:cNvPr id="4" name="Text 1"/>
          <p:cNvSpPr/>
          <p:nvPr/>
        </p:nvSpPr>
        <p:spPr>
          <a:xfrm>
            <a:off x="793790" y="1965722"/>
            <a:ext cx="3402330" cy="425291"/>
          </a:xfrm>
          <a:prstGeom prst="rect">
            <a:avLst/>
          </a:prstGeom>
          <a:noFill/>
        </p:spPr>
        <p:txBody>
          <a:bodyPr wrap="none" lIns="0" tIns="0" rIns="0" bIns="0" rtlCol="0" anchor="t"/>
          <a:lstStyle/>
          <a:p>
            <a:pPr marL="0" indent="0" algn="l">
              <a:lnSpc>
                <a:spcPts val="3300"/>
              </a:lnSpc>
              <a:buNone/>
            </a:pPr>
            <a:r>
              <a:rPr lang="en-US" sz="2650" b="1" dirty="0">
                <a:solidFill>
                  <a:srgbClr val="E1E5CD"/>
                </a:solidFill>
                <a:latin typeface="Outfit Bold" pitchFamily="34" charset="0"/>
                <a:ea typeface="Outfit Bold" pitchFamily="34" charset="-122"/>
                <a:cs typeface="Outfit Bold" pitchFamily="34" charset="-120"/>
              </a:rPr>
              <a:t>What We Built</a:t>
            </a:r>
            <a:endParaRPr lang="en-US" sz="2650" dirty="0"/>
          </a:p>
        </p:txBody>
      </p:sp>
      <p:sp>
        <p:nvSpPr>
          <p:cNvPr id="5" name="Text 2"/>
          <p:cNvSpPr/>
          <p:nvPr/>
        </p:nvSpPr>
        <p:spPr>
          <a:xfrm>
            <a:off x="793790" y="2617827"/>
            <a:ext cx="3501509" cy="4717733"/>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The Support Ticket Admin Panel is a sophisticated web-based solution designed to revolutionise how organisations manage customer support requests. It provides administrators and support teams with a centralised platform to efficiently handle, assign, and resolve tickets whilst maintaining complete transparency throughout the process.</a:t>
            </a:r>
            <a:endParaRPr lang="en-US" sz="1750" dirty="0"/>
          </a:p>
        </p:txBody>
      </p:sp>
      <p:sp>
        <p:nvSpPr>
          <p:cNvPr id="6" name="Text 3"/>
          <p:cNvSpPr/>
          <p:nvPr/>
        </p:nvSpPr>
        <p:spPr>
          <a:xfrm>
            <a:off x="4856321" y="1965722"/>
            <a:ext cx="3402330" cy="425291"/>
          </a:xfrm>
          <a:prstGeom prst="rect">
            <a:avLst/>
          </a:prstGeom>
          <a:noFill/>
        </p:spPr>
        <p:txBody>
          <a:bodyPr wrap="none" lIns="0" tIns="0" rIns="0" bIns="0" rtlCol="0" anchor="t"/>
          <a:lstStyle/>
          <a:p>
            <a:pPr marL="0" indent="0" algn="l">
              <a:lnSpc>
                <a:spcPts val="3300"/>
              </a:lnSpc>
              <a:buNone/>
            </a:pPr>
            <a:r>
              <a:rPr lang="en-US" sz="2650" b="1" dirty="0">
                <a:solidFill>
                  <a:srgbClr val="E1E5CD"/>
                </a:solidFill>
                <a:latin typeface="Outfit Bold" pitchFamily="34" charset="0"/>
                <a:ea typeface="Outfit Bold" pitchFamily="34" charset="-122"/>
                <a:cs typeface="Outfit Bold" pitchFamily="34" charset="-120"/>
              </a:rPr>
              <a:t>The Challenge</a:t>
            </a:r>
            <a:endParaRPr lang="en-US" sz="2650" dirty="0"/>
          </a:p>
        </p:txBody>
      </p:sp>
      <p:sp>
        <p:nvSpPr>
          <p:cNvPr id="7" name="Text 4"/>
          <p:cNvSpPr/>
          <p:nvPr/>
        </p:nvSpPr>
        <p:spPr>
          <a:xfrm>
            <a:off x="4856321" y="2617827"/>
            <a:ext cx="3501509" cy="3991928"/>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Traditional manual ticket management systems suffer from significant inefficiencies: delayed response times, inconsistent assignment practices, poor visibility into ticket status, and lack of accountability. These issues directly impact customer satisfaction and team productivity.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6882" y="603885"/>
            <a:ext cx="5477947" cy="684728"/>
          </a:xfrm>
          <a:prstGeom prst="rect">
            <a:avLst/>
          </a:prstGeom>
          <a:noFill/>
        </p:spPr>
        <p:txBody>
          <a:bodyPr wrap="none" lIns="0" tIns="0" rIns="0" bIns="0" rtlCol="0" anchor="t"/>
          <a:lstStyle/>
          <a:p>
            <a:pPr marL="0" indent="0" algn="l">
              <a:lnSpc>
                <a:spcPts val="5350"/>
              </a:lnSpc>
              <a:buNone/>
            </a:pPr>
            <a:r>
              <a:rPr lang="en-US" sz="4300" b="1" dirty="0">
                <a:solidFill>
                  <a:srgbClr val="E1E5CD"/>
                </a:solidFill>
                <a:latin typeface="Outfit Bold" pitchFamily="34" charset="0"/>
                <a:ea typeface="Outfit Bold" pitchFamily="34" charset="-122"/>
                <a:cs typeface="Outfit Bold" pitchFamily="34" charset="-120"/>
              </a:rPr>
              <a:t>Project Objectives</a:t>
            </a:r>
            <a:endParaRPr lang="en-US" sz="4300" dirty="0"/>
          </a:p>
        </p:txBody>
      </p:sp>
      <p:sp>
        <p:nvSpPr>
          <p:cNvPr id="3" name="Shape 1"/>
          <p:cNvSpPr/>
          <p:nvPr>
            <p:custDataLst>
              <p:tags r:id="rId1"/>
            </p:custDataLst>
          </p:nvPr>
        </p:nvSpPr>
        <p:spPr>
          <a:xfrm>
            <a:off x="689286" y="1931868"/>
            <a:ext cx="6761084" cy="2982033"/>
          </a:xfrm>
          <a:prstGeom prst="roundRect">
            <a:avLst>
              <a:gd name="adj" fmla="val 1157"/>
            </a:avLst>
          </a:prstGeom>
          <a:solidFill>
            <a:srgbClr val="3B3C3E"/>
          </a:solidFill>
        </p:spPr>
      </p:sp>
      <p:sp>
        <p:nvSpPr>
          <p:cNvPr id="4" name="Shape 2"/>
          <p:cNvSpPr/>
          <p:nvPr>
            <p:custDataLst>
              <p:tags r:id="rId2"/>
            </p:custDataLst>
          </p:nvPr>
        </p:nvSpPr>
        <p:spPr>
          <a:xfrm>
            <a:off x="919327" y="2161909"/>
            <a:ext cx="690248" cy="690248"/>
          </a:xfrm>
          <a:prstGeom prst="roundRect">
            <a:avLst>
              <a:gd name="adj" fmla="val 13909134"/>
            </a:avLst>
          </a:prstGeom>
          <a:solidFill>
            <a:srgbClr val="9FA582"/>
          </a:solidFill>
        </p:spPr>
      </p:sp>
      <p:pic>
        <p:nvPicPr>
          <p:cNvPr id="5" name="Image 0" descr="preencoded.png"/>
          <p:cNvPicPr>
            <a:picLocks noChangeAspect="1"/>
          </p:cNvPicPr>
          <p:nvPr>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1109110" y="2351693"/>
            <a:ext cx="310555" cy="310555"/>
          </a:xfrm>
          <a:prstGeom prst="rect">
            <a:avLst/>
          </a:prstGeom>
        </p:spPr>
      </p:pic>
      <p:sp>
        <p:nvSpPr>
          <p:cNvPr id="6" name="Text 3"/>
          <p:cNvSpPr/>
          <p:nvPr>
            <p:custDataLst>
              <p:tags r:id="rId6"/>
            </p:custDataLst>
          </p:nvPr>
        </p:nvSpPr>
        <p:spPr>
          <a:xfrm>
            <a:off x="919327" y="3082200"/>
            <a:ext cx="3350099" cy="359440"/>
          </a:xfrm>
          <a:prstGeom prst="rect">
            <a:avLst/>
          </a:prstGeom>
          <a:noFill/>
        </p:spPr>
        <p:txBody>
          <a:bodyPr wrap="none" lIns="0" tIns="0" rIns="0" bIns="0" rtlCol="0" anchor="t"/>
          <a:lstStyle/>
          <a:p>
            <a:pPr marL="0" indent="0" algn="l">
              <a:lnSpc>
                <a:spcPts val="2650"/>
              </a:lnSpc>
              <a:buNone/>
            </a:pPr>
            <a:r>
              <a:rPr lang="en-US" sz="2150" b="1" dirty="0">
                <a:solidFill>
                  <a:srgbClr val="C2C4B5"/>
                </a:solidFill>
                <a:latin typeface="Outfit Bold" pitchFamily="34" charset="0"/>
                <a:ea typeface="Outfit Bold" pitchFamily="34" charset="-122"/>
                <a:cs typeface="Outfit Bold" pitchFamily="34" charset="-120"/>
              </a:rPr>
              <a:t>Centralised Management</a:t>
            </a:r>
            <a:endParaRPr lang="en-US" sz="2150" dirty="0"/>
          </a:p>
        </p:txBody>
      </p:sp>
      <p:sp>
        <p:nvSpPr>
          <p:cNvPr id="7" name="Text 4"/>
          <p:cNvSpPr/>
          <p:nvPr>
            <p:custDataLst>
              <p:tags r:id="rId7"/>
            </p:custDataLst>
          </p:nvPr>
        </p:nvSpPr>
        <p:spPr>
          <a:xfrm>
            <a:off x="919327" y="3579663"/>
            <a:ext cx="6301002" cy="1104197"/>
          </a:xfrm>
          <a:prstGeom prst="rect">
            <a:avLst/>
          </a:prstGeom>
          <a:noFill/>
        </p:spPr>
        <p:txBody>
          <a:bodyPr wrap="square" lIns="0" tIns="0" rIns="0" bIns="0" rtlCol="0" anchor="t"/>
          <a:lstStyle/>
          <a:p>
            <a:pPr marL="0" indent="0" algn="l">
              <a:lnSpc>
                <a:spcPts val="2750"/>
              </a:lnSpc>
              <a:buNone/>
            </a:pPr>
            <a:r>
              <a:rPr lang="en-US" sz="1700" dirty="0">
                <a:solidFill>
                  <a:srgbClr val="C2C4B5"/>
                </a:solidFill>
                <a:latin typeface="Bitter" pitchFamily="34" charset="0"/>
                <a:ea typeface="Bitter" pitchFamily="34" charset="-122"/>
                <a:cs typeface="Bitter" pitchFamily="34" charset="-120"/>
              </a:rPr>
              <a:t>Create a unified platform where all support tickets are visible, searchable, and manageable from a single intuitive dashboard interface.</a:t>
            </a:r>
            <a:endParaRPr lang="en-US" sz="1700" dirty="0"/>
          </a:p>
        </p:txBody>
      </p:sp>
      <p:sp>
        <p:nvSpPr>
          <p:cNvPr id="8" name="Shape 5"/>
          <p:cNvSpPr/>
          <p:nvPr>
            <p:custDataLst>
              <p:tags r:id="rId8"/>
            </p:custDataLst>
          </p:nvPr>
        </p:nvSpPr>
        <p:spPr>
          <a:xfrm>
            <a:off x="7680410" y="1931868"/>
            <a:ext cx="6761084" cy="2982033"/>
          </a:xfrm>
          <a:prstGeom prst="roundRect">
            <a:avLst>
              <a:gd name="adj" fmla="val 1157"/>
            </a:avLst>
          </a:prstGeom>
          <a:solidFill>
            <a:srgbClr val="3B3C3E"/>
          </a:solidFill>
        </p:spPr>
      </p:sp>
      <p:sp>
        <p:nvSpPr>
          <p:cNvPr id="9" name="Shape 6"/>
          <p:cNvSpPr/>
          <p:nvPr>
            <p:custDataLst>
              <p:tags r:id="rId9"/>
            </p:custDataLst>
          </p:nvPr>
        </p:nvSpPr>
        <p:spPr>
          <a:xfrm>
            <a:off x="7910452" y="2161909"/>
            <a:ext cx="690248" cy="690248"/>
          </a:xfrm>
          <a:prstGeom prst="roundRect">
            <a:avLst>
              <a:gd name="adj" fmla="val 13909134"/>
            </a:avLst>
          </a:prstGeom>
          <a:solidFill>
            <a:srgbClr val="9FA582"/>
          </a:solidFill>
        </p:spPr>
      </p:sp>
      <p:pic>
        <p:nvPicPr>
          <p:cNvPr id="10" name="Image 1" descr="preencoded.png"/>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8100235" y="2351693"/>
            <a:ext cx="310555" cy="310555"/>
          </a:xfrm>
          <a:prstGeom prst="rect">
            <a:avLst/>
          </a:prstGeom>
        </p:spPr>
      </p:pic>
      <p:sp>
        <p:nvSpPr>
          <p:cNvPr id="11" name="Text 7"/>
          <p:cNvSpPr/>
          <p:nvPr>
            <p:custDataLst>
              <p:tags r:id="rId13"/>
            </p:custDataLst>
          </p:nvPr>
        </p:nvSpPr>
        <p:spPr>
          <a:xfrm>
            <a:off x="7910452" y="3082200"/>
            <a:ext cx="2970156" cy="359440"/>
          </a:xfrm>
          <a:prstGeom prst="rect">
            <a:avLst/>
          </a:prstGeom>
          <a:noFill/>
        </p:spPr>
        <p:txBody>
          <a:bodyPr wrap="none" lIns="0" tIns="0" rIns="0" bIns="0" rtlCol="0" anchor="t"/>
          <a:lstStyle/>
          <a:p>
            <a:pPr marL="0" indent="0" algn="l">
              <a:lnSpc>
                <a:spcPts val="2650"/>
              </a:lnSpc>
              <a:buNone/>
            </a:pPr>
            <a:r>
              <a:rPr lang="en-US" sz="2150" b="1" dirty="0">
                <a:solidFill>
                  <a:srgbClr val="C2C4B5"/>
                </a:solidFill>
                <a:latin typeface="Outfit Bold" pitchFamily="34" charset="0"/>
                <a:ea typeface="Outfit Bold" pitchFamily="34" charset="-122"/>
                <a:cs typeface="Outfit Bold" pitchFamily="34" charset="-120"/>
              </a:rPr>
              <a:t>Intelligent Automation</a:t>
            </a:r>
            <a:endParaRPr lang="en-US" sz="2150" dirty="0"/>
          </a:p>
        </p:txBody>
      </p:sp>
      <p:sp>
        <p:nvSpPr>
          <p:cNvPr id="12" name="Text 8"/>
          <p:cNvSpPr/>
          <p:nvPr>
            <p:custDataLst>
              <p:tags r:id="rId14"/>
            </p:custDataLst>
          </p:nvPr>
        </p:nvSpPr>
        <p:spPr>
          <a:xfrm>
            <a:off x="7910452" y="3579663"/>
            <a:ext cx="6301002" cy="1104197"/>
          </a:xfrm>
          <a:prstGeom prst="rect">
            <a:avLst/>
          </a:prstGeom>
          <a:noFill/>
        </p:spPr>
        <p:txBody>
          <a:bodyPr wrap="square" lIns="0" tIns="0" rIns="0" bIns="0" rtlCol="0" anchor="t"/>
          <a:lstStyle/>
          <a:p>
            <a:pPr marL="0" indent="0" algn="l">
              <a:lnSpc>
                <a:spcPts val="2750"/>
              </a:lnSpc>
              <a:buNone/>
            </a:pPr>
            <a:r>
              <a:rPr lang="en-US" sz="1700" dirty="0">
                <a:solidFill>
                  <a:srgbClr val="C2C4B5"/>
                </a:solidFill>
                <a:latin typeface="Bitter" pitchFamily="34" charset="0"/>
                <a:ea typeface="Bitter" pitchFamily="34" charset="-122"/>
                <a:cs typeface="Bitter" pitchFamily="34" charset="-120"/>
              </a:rPr>
              <a:t>Implement smart ticket assignment capabilities that route requests to the most appropriate admin or support agent based on workload and expertise.</a:t>
            </a:r>
            <a:endParaRPr lang="en-US" sz="1700" dirty="0"/>
          </a:p>
        </p:txBody>
      </p:sp>
      <p:sp>
        <p:nvSpPr>
          <p:cNvPr id="13" name="Shape 9"/>
          <p:cNvSpPr/>
          <p:nvPr>
            <p:custDataLst>
              <p:tags r:id="rId15"/>
            </p:custDataLst>
          </p:nvPr>
        </p:nvSpPr>
        <p:spPr>
          <a:xfrm>
            <a:off x="689286" y="5143943"/>
            <a:ext cx="6761084" cy="2982033"/>
          </a:xfrm>
          <a:prstGeom prst="roundRect">
            <a:avLst>
              <a:gd name="adj" fmla="val 1157"/>
            </a:avLst>
          </a:prstGeom>
          <a:solidFill>
            <a:srgbClr val="3B3C3E"/>
          </a:solidFill>
        </p:spPr>
      </p:sp>
      <p:sp>
        <p:nvSpPr>
          <p:cNvPr id="14" name="Shape 10"/>
          <p:cNvSpPr/>
          <p:nvPr>
            <p:custDataLst>
              <p:tags r:id="rId16"/>
            </p:custDataLst>
          </p:nvPr>
        </p:nvSpPr>
        <p:spPr>
          <a:xfrm>
            <a:off x="919327" y="5373984"/>
            <a:ext cx="690248" cy="690248"/>
          </a:xfrm>
          <a:prstGeom prst="roundRect">
            <a:avLst>
              <a:gd name="adj" fmla="val 13909134"/>
            </a:avLst>
          </a:prstGeom>
          <a:solidFill>
            <a:srgbClr val="9FA582"/>
          </a:solidFill>
        </p:spPr>
      </p:sp>
      <p:pic>
        <p:nvPicPr>
          <p:cNvPr id="15" name="Image 2" descr="preencoded.png"/>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1109110" y="5563768"/>
            <a:ext cx="310555" cy="310555"/>
          </a:xfrm>
          <a:prstGeom prst="rect">
            <a:avLst/>
          </a:prstGeom>
        </p:spPr>
      </p:pic>
      <p:sp>
        <p:nvSpPr>
          <p:cNvPr id="16" name="Text 11"/>
          <p:cNvSpPr/>
          <p:nvPr>
            <p:custDataLst>
              <p:tags r:id="rId20"/>
            </p:custDataLst>
          </p:nvPr>
        </p:nvSpPr>
        <p:spPr>
          <a:xfrm>
            <a:off x="919327" y="6294273"/>
            <a:ext cx="2876014" cy="359440"/>
          </a:xfrm>
          <a:prstGeom prst="rect">
            <a:avLst/>
          </a:prstGeom>
          <a:noFill/>
        </p:spPr>
        <p:txBody>
          <a:bodyPr wrap="none" lIns="0" tIns="0" rIns="0" bIns="0" rtlCol="0" anchor="t"/>
          <a:lstStyle/>
          <a:p>
            <a:pPr marL="0" indent="0" algn="l">
              <a:lnSpc>
                <a:spcPts val="2650"/>
              </a:lnSpc>
              <a:buNone/>
            </a:pPr>
            <a:r>
              <a:rPr lang="en-US" sz="2150" b="1" dirty="0">
                <a:solidFill>
                  <a:srgbClr val="C2C4B5"/>
                </a:solidFill>
                <a:latin typeface="Outfit Bold" pitchFamily="34" charset="0"/>
                <a:ea typeface="Outfit Bold" pitchFamily="34" charset="-122"/>
                <a:cs typeface="Outfit Bold" pitchFamily="34" charset="-120"/>
              </a:rPr>
              <a:t>User-Centric Design</a:t>
            </a:r>
            <a:endParaRPr lang="en-US" sz="2150" dirty="0"/>
          </a:p>
        </p:txBody>
      </p:sp>
      <p:sp>
        <p:nvSpPr>
          <p:cNvPr id="17" name="Text 12"/>
          <p:cNvSpPr/>
          <p:nvPr>
            <p:custDataLst>
              <p:tags r:id="rId21"/>
            </p:custDataLst>
          </p:nvPr>
        </p:nvSpPr>
        <p:spPr>
          <a:xfrm>
            <a:off x="919327" y="6791737"/>
            <a:ext cx="6301002" cy="1104197"/>
          </a:xfrm>
          <a:prstGeom prst="rect">
            <a:avLst/>
          </a:prstGeom>
          <a:noFill/>
        </p:spPr>
        <p:txBody>
          <a:bodyPr wrap="square" lIns="0" tIns="0" rIns="0" bIns="0" rtlCol="0" anchor="t"/>
          <a:lstStyle/>
          <a:p>
            <a:pPr marL="0" indent="0" algn="l">
              <a:lnSpc>
                <a:spcPts val="2750"/>
              </a:lnSpc>
              <a:buNone/>
            </a:pPr>
            <a:r>
              <a:rPr lang="en-US" sz="1700" dirty="0">
                <a:solidFill>
                  <a:srgbClr val="C2C4B5"/>
                </a:solidFill>
                <a:latin typeface="Bitter" pitchFamily="34" charset="0"/>
                <a:ea typeface="Bitter" pitchFamily="34" charset="-122"/>
                <a:cs typeface="Bitter" pitchFamily="34" charset="-120"/>
              </a:rPr>
              <a:t>Deliver a responsive, intuitive interface that works seamlessly across desktop and mobile devices whilst ensuring accessibility for all users.</a:t>
            </a:r>
            <a:endParaRPr lang="en-US" sz="1700" dirty="0"/>
          </a:p>
        </p:txBody>
      </p:sp>
      <p:sp>
        <p:nvSpPr>
          <p:cNvPr id="18" name="Shape 13"/>
          <p:cNvSpPr/>
          <p:nvPr>
            <p:custDataLst>
              <p:tags r:id="rId22"/>
            </p:custDataLst>
          </p:nvPr>
        </p:nvSpPr>
        <p:spPr>
          <a:xfrm>
            <a:off x="7680410" y="5143943"/>
            <a:ext cx="6761084" cy="2982033"/>
          </a:xfrm>
          <a:prstGeom prst="roundRect">
            <a:avLst>
              <a:gd name="adj" fmla="val 1157"/>
            </a:avLst>
          </a:prstGeom>
          <a:solidFill>
            <a:srgbClr val="3B3C3E"/>
          </a:solidFill>
        </p:spPr>
      </p:sp>
      <p:sp>
        <p:nvSpPr>
          <p:cNvPr id="19" name="Shape 14"/>
          <p:cNvSpPr/>
          <p:nvPr>
            <p:custDataLst>
              <p:tags r:id="rId23"/>
            </p:custDataLst>
          </p:nvPr>
        </p:nvSpPr>
        <p:spPr>
          <a:xfrm>
            <a:off x="7910452" y="5373984"/>
            <a:ext cx="690248" cy="690248"/>
          </a:xfrm>
          <a:prstGeom prst="roundRect">
            <a:avLst>
              <a:gd name="adj" fmla="val 13909134"/>
            </a:avLst>
          </a:prstGeom>
          <a:solidFill>
            <a:srgbClr val="9FA582"/>
          </a:solidFill>
        </p:spPr>
      </p:sp>
      <p:pic>
        <p:nvPicPr>
          <p:cNvPr id="20" name="Image 3" descr="preencoded.png"/>
          <p:cNvPicPr>
            <a:picLocks noChangeAspect="1"/>
          </p:cNvPicPr>
          <p:nvPr>
            <p:custDataLst>
              <p:tags r:id="rId24"/>
            </p:custDataLst>
          </p:nvPr>
        </p:nvPicPr>
        <p:blipFill>
          <a:blip r:embed="rId25">
            <a:extLst>
              <a:ext uri="{96DAC541-7B7A-43D3-8B79-37D633B846F1}">
                <asvg:svgBlip xmlns:asvg="http://schemas.microsoft.com/office/drawing/2016/SVG/main" r:embed="rId26"/>
              </a:ext>
            </a:extLst>
          </a:blip>
          <a:stretch>
            <a:fillRect/>
          </a:stretch>
        </p:blipFill>
        <p:spPr>
          <a:xfrm>
            <a:off x="8100235" y="5563768"/>
            <a:ext cx="310555" cy="310555"/>
          </a:xfrm>
          <a:prstGeom prst="rect">
            <a:avLst/>
          </a:prstGeom>
        </p:spPr>
      </p:pic>
      <p:sp>
        <p:nvSpPr>
          <p:cNvPr id="21" name="Text 15"/>
          <p:cNvSpPr/>
          <p:nvPr>
            <p:custDataLst>
              <p:tags r:id="rId27"/>
            </p:custDataLst>
          </p:nvPr>
        </p:nvSpPr>
        <p:spPr>
          <a:xfrm>
            <a:off x="7910452" y="6294273"/>
            <a:ext cx="2876014" cy="359440"/>
          </a:xfrm>
          <a:prstGeom prst="rect">
            <a:avLst/>
          </a:prstGeom>
          <a:noFill/>
        </p:spPr>
        <p:txBody>
          <a:bodyPr wrap="none" lIns="0" tIns="0" rIns="0" bIns="0" rtlCol="0" anchor="t"/>
          <a:lstStyle/>
          <a:p>
            <a:pPr marL="0" indent="0" algn="l">
              <a:lnSpc>
                <a:spcPts val="2650"/>
              </a:lnSpc>
              <a:buNone/>
            </a:pPr>
            <a:r>
              <a:rPr lang="en-US" sz="2150" b="1" dirty="0">
                <a:solidFill>
                  <a:srgbClr val="C2C4B5"/>
                </a:solidFill>
                <a:latin typeface="Outfit Bold" pitchFamily="34" charset="0"/>
                <a:ea typeface="Outfit Bold" pitchFamily="34" charset="-122"/>
                <a:cs typeface="Outfit Bold" pitchFamily="34" charset="-120"/>
              </a:rPr>
              <a:t>Profile Management</a:t>
            </a:r>
            <a:endParaRPr lang="en-US" sz="2150" dirty="0"/>
          </a:p>
        </p:txBody>
      </p:sp>
      <p:sp>
        <p:nvSpPr>
          <p:cNvPr id="22" name="Text 16"/>
          <p:cNvSpPr/>
          <p:nvPr>
            <p:custDataLst>
              <p:tags r:id="rId28"/>
            </p:custDataLst>
          </p:nvPr>
        </p:nvSpPr>
        <p:spPr>
          <a:xfrm>
            <a:off x="7910452" y="6791737"/>
            <a:ext cx="6301002" cy="1104197"/>
          </a:xfrm>
          <a:prstGeom prst="rect">
            <a:avLst/>
          </a:prstGeom>
          <a:noFill/>
        </p:spPr>
        <p:txBody>
          <a:bodyPr wrap="square" lIns="0" tIns="0" rIns="0" bIns="0" rtlCol="0" anchor="t"/>
          <a:lstStyle/>
          <a:p>
            <a:pPr marL="0" indent="0" algn="l">
              <a:lnSpc>
                <a:spcPts val="2750"/>
              </a:lnSpc>
              <a:buNone/>
            </a:pPr>
            <a:r>
              <a:rPr lang="en-US" sz="1700" dirty="0">
                <a:solidFill>
                  <a:srgbClr val="C2C4B5"/>
                </a:solidFill>
                <a:latin typeface="Bitter" pitchFamily="34" charset="0"/>
                <a:ea typeface="Bitter" pitchFamily="34" charset="-122"/>
                <a:cs typeface="Bitter" pitchFamily="34" charset="-120"/>
              </a:rPr>
              <a:t>Enable comprehensive profile customisation and real-time status tracking to enhance team coordination and accountability.</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3534" y="714177"/>
            <a:ext cx="6076831" cy="583525"/>
          </a:xfrm>
          <a:prstGeom prst="rect">
            <a:avLst/>
          </a:prstGeom>
          <a:noFill/>
        </p:spPr>
        <p:txBody>
          <a:bodyPr wrap="none" lIns="0" tIns="0" rIns="0" bIns="0" rtlCol="0" anchor="t"/>
          <a:lstStyle/>
          <a:p>
            <a:pPr marL="0" indent="0" algn="l">
              <a:lnSpc>
                <a:spcPts val="4550"/>
              </a:lnSpc>
              <a:buNone/>
            </a:pPr>
            <a:r>
              <a:rPr lang="en-US" sz="3650" b="1" dirty="0">
                <a:solidFill>
                  <a:srgbClr val="E1E5CD"/>
                </a:solidFill>
                <a:latin typeface="Outfit Bold" pitchFamily="34" charset="0"/>
                <a:ea typeface="Outfit Bold" pitchFamily="34" charset="-122"/>
                <a:cs typeface="Outfit Bold" pitchFamily="34" charset="-120"/>
              </a:rPr>
              <a:t>Core Features &amp; Capabilities</a:t>
            </a:r>
            <a:endParaRPr lang="en-US" sz="3650" dirty="0"/>
          </a:p>
        </p:txBody>
      </p:sp>
      <p:sp>
        <p:nvSpPr>
          <p:cNvPr id="3" name="Shape 1"/>
          <p:cNvSpPr/>
          <p:nvPr>
            <p:custDataLst>
              <p:tags r:id="rId1"/>
            </p:custDataLst>
          </p:nvPr>
        </p:nvSpPr>
        <p:spPr>
          <a:xfrm>
            <a:off x="1166614" y="2122567"/>
            <a:ext cx="6568321" cy="1677472"/>
          </a:xfrm>
          <a:prstGeom prst="roundRect">
            <a:avLst>
              <a:gd name="adj" fmla="val 6541"/>
            </a:avLst>
          </a:prstGeom>
          <a:solidFill>
            <a:srgbClr val="1C1D1F"/>
          </a:solidFill>
        </p:spPr>
      </p:sp>
      <p:sp>
        <p:nvSpPr>
          <p:cNvPr id="4" name="Shape 2"/>
          <p:cNvSpPr/>
          <p:nvPr>
            <p:custDataLst>
              <p:tags r:id="rId2"/>
            </p:custDataLst>
          </p:nvPr>
        </p:nvSpPr>
        <p:spPr>
          <a:xfrm>
            <a:off x="1166614" y="2099707"/>
            <a:ext cx="6568321" cy="91440"/>
          </a:xfrm>
          <a:prstGeom prst="roundRect">
            <a:avLst>
              <a:gd name="adj" fmla="val 30633"/>
            </a:avLst>
          </a:prstGeom>
          <a:solidFill>
            <a:srgbClr val="9FA582"/>
          </a:solidFill>
        </p:spPr>
      </p:sp>
      <p:sp>
        <p:nvSpPr>
          <p:cNvPr id="5" name="Shape 3"/>
          <p:cNvSpPr/>
          <p:nvPr>
            <p:custDataLst>
              <p:tags r:id="rId3"/>
            </p:custDataLst>
          </p:nvPr>
        </p:nvSpPr>
        <p:spPr>
          <a:xfrm>
            <a:off x="4170620" y="1842532"/>
            <a:ext cx="560189" cy="560189"/>
          </a:xfrm>
          <a:prstGeom prst="roundRect">
            <a:avLst>
              <a:gd name="adj" fmla="val 163231"/>
            </a:avLst>
          </a:prstGeom>
          <a:solidFill>
            <a:srgbClr val="9FA582"/>
          </a:solidFill>
        </p:spPr>
      </p:sp>
      <p:sp>
        <p:nvSpPr>
          <p:cNvPr id="6" name="Text 4"/>
          <p:cNvSpPr/>
          <p:nvPr>
            <p:custDataLst>
              <p:tags r:id="rId4"/>
            </p:custDataLst>
          </p:nvPr>
        </p:nvSpPr>
        <p:spPr>
          <a:xfrm>
            <a:off x="4338618" y="1982549"/>
            <a:ext cx="224076" cy="280035"/>
          </a:xfrm>
          <a:prstGeom prst="rect">
            <a:avLst/>
          </a:prstGeom>
          <a:noFill/>
        </p:spPr>
        <p:txBody>
          <a:bodyPr wrap="none" lIns="0" tIns="0" rIns="0" bIns="0" rtlCol="0" anchor="t"/>
          <a:lstStyle/>
          <a:p>
            <a:pPr marL="0" indent="0" algn="l">
              <a:lnSpc>
                <a:spcPts val="2800"/>
              </a:lnSpc>
              <a:buNone/>
            </a:pPr>
            <a:r>
              <a:rPr lang="en-US" sz="1750" b="1" dirty="0">
                <a:solidFill>
                  <a:srgbClr val="000000"/>
                </a:solidFill>
                <a:latin typeface="Outfit Bold" pitchFamily="34" charset="0"/>
                <a:ea typeface="Outfit Bold" pitchFamily="34" charset="-122"/>
                <a:cs typeface="Outfit Bold" pitchFamily="34" charset="-120"/>
              </a:rPr>
              <a:t>1</a:t>
            </a:r>
            <a:endParaRPr lang="en-US" sz="1750" dirty="0"/>
          </a:p>
        </p:txBody>
      </p:sp>
      <p:sp>
        <p:nvSpPr>
          <p:cNvPr id="7" name="Text 5"/>
          <p:cNvSpPr/>
          <p:nvPr>
            <p:custDataLst>
              <p:tags r:id="rId5"/>
            </p:custDataLst>
          </p:nvPr>
        </p:nvSpPr>
        <p:spPr>
          <a:xfrm>
            <a:off x="1376164" y="2589411"/>
            <a:ext cx="2372916" cy="291822"/>
          </a:xfrm>
          <a:prstGeom prst="rect">
            <a:avLst/>
          </a:prstGeom>
          <a:noFill/>
        </p:spPr>
        <p:txBody>
          <a:bodyPr wrap="none" lIns="0" tIns="0" rIns="0" bIns="0" rtlCol="0" anchor="t"/>
          <a:lstStyle/>
          <a:p>
            <a:pPr marL="0" indent="0" algn="l">
              <a:lnSpc>
                <a:spcPts val="2250"/>
              </a:lnSpc>
              <a:buNone/>
            </a:pPr>
            <a:r>
              <a:rPr lang="en-US" sz="1800" b="1" dirty="0">
                <a:solidFill>
                  <a:srgbClr val="C2C4B5"/>
                </a:solidFill>
                <a:latin typeface="Outfit Bold" pitchFamily="34" charset="0"/>
                <a:ea typeface="Outfit Bold" pitchFamily="34" charset="-122"/>
                <a:cs typeface="Outfit Bold" pitchFamily="34" charset="-120"/>
              </a:rPr>
              <a:t>Secure Authentication</a:t>
            </a:r>
            <a:endParaRPr lang="en-US" sz="1800" dirty="0"/>
          </a:p>
        </p:txBody>
      </p:sp>
      <p:sp>
        <p:nvSpPr>
          <p:cNvPr id="8" name="Text 6"/>
          <p:cNvSpPr/>
          <p:nvPr>
            <p:custDataLst>
              <p:tags r:id="rId6"/>
            </p:custDataLst>
          </p:nvPr>
        </p:nvSpPr>
        <p:spPr>
          <a:xfrm>
            <a:off x="1376164" y="2993271"/>
            <a:ext cx="6149221" cy="597218"/>
          </a:xfrm>
          <a:prstGeom prst="rect">
            <a:avLst/>
          </a:prstGeom>
          <a:noFill/>
        </p:spPr>
        <p:txBody>
          <a:bodyPr wrap="square" lIns="0" tIns="0" rIns="0" bIns="0" rtlCol="0" anchor="t"/>
          <a:lstStyle/>
          <a:p>
            <a:pPr marL="0" indent="0" algn="l">
              <a:lnSpc>
                <a:spcPts val="2350"/>
              </a:lnSpc>
              <a:buNone/>
            </a:pPr>
            <a:r>
              <a:rPr lang="en-US" sz="1450" dirty="0">
                <a:solidFill>
                  <a:srgbClr val="C2C4B5"/>
                </a:solidFill>
                <a:latin typeface="Bitter" pitchFamily="34" charset="0"/>
                <a:ea typeface="Bitter" pitchFamily="34" charset="-122"/>
                <a:cs typeface="Bitter" pitchFamily="34" charset="-120"/>
              </a:rPr>
              <a:t>Robust user and admin authentication system with role-based access control ensuring data security and proper permissions management.</a:t>
            </a:r>
            <a:endParaRPr lang="en-US" sz="1450" dirty="0"/>
          </a:p>
        </p:txBody>
      </p:sp>
      <p:sp>
        <p:nvSpPr>
          <p:cNvPr id="9" name="Shape 7"/>
          <p:cNvSpPr/>
          <p:nvPr>
            <p:custDataLst>
              <p:tags r:id="rId7"/>
            </p:custDataLst>
          </p:nvPr>
        </p:nvSpPr>
        <p:spPr>
          <a:xfrm>
            <a:off x="7921625" y="2122567"/>
            <a:ext cx="6568321" cy="1677472"/>
          </a:xfrm>
          <a:prstGeom prst="roundRect">
            <a:avLst>
              <a:gd name="adj" fmla="val 6541"/>
            </a:avLst>
          </a:prstGeom>
          <a:solidFill>
            <a:srgbClr val="1C1D1F"/>
          </a:solidFill>
        </p:spPr>
      </p:sp>
      <p:sp>
        <p:nvSpPr>
          <p:cNvPr id="10" name="Shape 8"/>
          <p:cNvSpPr/>
          <p:nvPr>
            <p:custDataLst>
              <p:tags r:id="rId8"/>
            </p:custDataLst>
          </p:nvPr>
        </p:nvSpPr>
        <p:spPr>
          <a:xfrm>
            <a:off x="7921625" y="2099707"/>
            <a:ext cx="6568321" cy="91440"/>
          </a:xfrm>
          <a:prstGeom prst="roundRect">
            <a:avLst>
              <a:gd name="adj" fmla="val 30633"/>
            </a:avLst>
          </a:prstGeom>
          <a:solidFill>
            <a:srgbClr val="9FA582"/>
          </a:solidFill>
        </p:spPr>
      </p:sp>
      <p:sp>
        <p:nvSpPr>
          <p:cNvPr id="11" name="Shape 9"/>
          <p:cNvSpPr/>
          <p:nvPr>
            <p:custDataLst>
              <p:tags r:id="rId9"/>
            </p:custDataLst>
          </p:nvPr>
        </p:nvSpPr>
        <p:spPr>
          <a:xfrm>
            <a:off x="10925631" y="1842532"/>
            <a:ext cx="560189" cy="560189"/>
          </a:xfrm>
          <a:prstGeom prst="roundRect">
            <a:avLst>
              <a:gd name="adj" fmla="val 163231"/>
            </a:avLst>
          </a:prstGeom>
          <a:solidFill>
            <a:srgbClr val="9FA582"/>
          </a:solidFill>
        </p:spPr>
      </p:sp>
      <p:sp>
        <p:nvSpPr>
          <p:cNvPr id="12" name="Text 10"/>
          <p:cNvSpPr/>
          <p:nvPr>
            <p:custDataLst>
              <p:tags r:id="rId10"/>
            </p:custDataLst>
          </p:nvPr>
        </p:nvSpPr>
        <p:spPr>
          <a:xfrm>
            <a:off x="11093629" y="1982549"/>
            <a:ext cx="224076" cy="280035"/>
          </a:xfrm>
          <a:prstGeom prst="rect">
            <a:avLst/>
          </a:prstGeom>
          <a:noFill/>
        </p:spPr>
        <p:txBody>
          <a:bodyPr wrap="none" lIns="0" tIns="0" rIns="0" bIns="0" rtlCol="0" anchor="t"/>
          <a:lstStyle/>
          <a:p>
            <a:pPr marL="0" indent="0" algn="l">
              <a:lnSpc>
                <a:spcPts val="2800"/>
              </a:lnSpc>
              <a:buNone/>
            </a:pPr>
            <a:r>
              <a:rPr lang="en-US" sz="1750" b="1" dirty="0">
                <a:solidFill>
                  <a:srgbClr val="000000"/>
                </a:solidFill>
                <a:latin typeface="Outfit Bold" pitchFamily="34" charset="0"/>
                <a:ea typeface="Outfit Bold" pitchFamily="34" charset="-122"/>
                <a:cs typeface="Outfit Bold" pitchFamily="34" charset="-120"/>
              </a:rPr>
              <a:t>2</a:t>
            </a:r>
            <a:endParaRPr lang="en-US" sz="1750" dirty="0"/>
          </a:p>
        </p:txBody>
      </p:sp>
      <p:sp>
        <p:nvSpPr>
          <p:cNvPr id="13" name="Text 11"/>
          <p:cNvSpPr/>
          <p:nvPr>
            <p:custDataLst>
              <p:tags r:id="rId11"/>
            </p:custDataLst>
          </p:nvPr>
        </p:nvSpPr>
        <p:spPr>
          <a:xfrm>
            <a:off x="8131175" y="2589411"/>
            <a:ext cx="2334220" cy="291822"/>
          </a:xfrm>
          <a:prstGeom prst="rect">
            <a:avLst/>
          </a:prstGeom>
          <a:noFill/>
        </p:spPr>
        <p:txBody>
          <a:bodyPr wrap="none" lIns="0" tIns="0" rIns="0" bIns="0" rtlCol="0" anchor="t"/>
          <a:lstStyle/>
          <a:p>
            <a:pPr marL="0" indent="0" algn="l">
              <a:lnSpc>
                <a:spcPts val="2250"/>
              </a:lnSpc>
              <a:buNone/>
            </a:pPr>
            <a:r>
              <a:rPr lang="en-US" sz="1800" b="1" dirty="0">
                <a:solidFill>
                  <a:srgbClr val="C2C4B5"/>
                </a:solidFill>
                <a:latin typeface="Outfit Bold" pitchFamily="34" charset="0"/>
                <a:ea typeface="Outfit Bold" pitchFamily="34" charset="-122"/>
                <a:cs typeface="Outfit Bold" pitchFamily="34" charset="-120"/>
              </a:rPr>
              <a:t>Intuitive Navigation</a:t>
            </a:r>
            <a:endParaRPr lang="en-US" sz="1800" dirty="0"/>
          </a:p>
        </p:txBody>
      </p:sp>
      <p:sp>
        <p:nvSpPr>
          <p:cNvPr id="14" name="Text 12"/>
          <p:cNvSpPr/>
          <p:nvPr>
            <p:custDataLst>
              <p:tags r:id="rId12"/>
            </p:custDataLst>
          </p:nvPr>
        </p:nvSpPr>
        <p:spPr>
          <a:xfrm>
            <a:off x="8131175" y="2993271"/>
            <a:ext cx="6149221" cy="597218"/>
          </a:xfrm>
          <a:prstGeom prst="rect">
            <a:avLst/>
          </a:prstGeom>
          <a:noFill/>
        </p:spPr>
        <p:txBody>
          <a:bodyPr wrap="square" lIns="0" tIns="0" rIns="0" bIns="0" rtlCol="0" anchor="t"/>
          <a:lstStyle/>
          <a:p>
            <a:pPr marL="0" indent="0" algn="l">
              <a:lnSpc>
                <a:spcPts val="2350"/>
              </a:lnSpc>
              <a:buNone/>
            </a:pPr>
            <a:r>
              <a:rPr lang="en-US" sz="1450" dirty="0">
                <a:solidFill>
                  <a:srgbClr val="C2C4B5"/>
                </a:solidFill>
                <a:latin typeface="Bitter" pitchFamily="34" charset="0"/>
                <a:ea typeface="Bitter" pitchFamily="34" charset="-122"/>
                <a:cs typeface="Bitter" pitchFamily="34" charset="-120"/>
              </a:rPr>
              <a:t>Comprehensive sidebar navigation providing quick access to dashboard, user management, and ticket oversight functionality.</a:t>
            </a:r>
            <a:endParaRPr lang="en-US" sz="1450" dirty="0"/>
          </a:p>
        </p:txBody>
      </p:sp>
      <p:sp>
        <p:nvSpPr>
          <p:cNvPr id="15" name="Shape 13"/>
          <p:cNvSpPr/>
          <p:nvPr>
            <p:custDataLst>
              <p:tags r:id="rId13"/>
            </p:custDataLst>
          </p:nvPr>
        </p:nvSpPr>
        <p:spPr>
          <a:xfrm>
            <a:off x="1166614" y="4266763"/>
            <a:ext cx="6568321" cy="1677472"/>
          </a:xfrm>
          <a:prstGeom prst="roundRect">
            <a:avLst>
              <a:gd name="adj" fmla="val 6541"/>
            </a:avLst>
          </a:prstGeom>
          <a:solidFill>
            <a:srgbClr val="1C1D1F"/>
          </a:solidFill>
        </p:spPr>
      </p:sp>
      <p:sp>
        <p:nvSpPr>
          <p:cNvPr id="16" name="Shape 14"/>
          <p:cNvSpPr/>
          <p:nvPr>
            <p:custDataLst>
              <p:tags r:id="rId14"/>
            </p:custDataLst>
          </p:nvPr>
        </p:nvSpPr>
        <p:spPr>
          <a:xfrm>
            <a:off x="1166614" y="4243903"/>
            <a:ext cx="6568321" cy="91440"/>
          </a:xfrm>
          <a:prstGeom prst="roundRect">
            <a:avLst>
              <a:gd name="adj" fmla="val 30633"/>
            </a:avLst>
          </a:prstGeom>
          <a:solidFill>
            <a:srgbClr val="9FA582"/>
          </a:solidFill>
        </p:spPr>
      </p:sp>
      <p:sp>
        <p:nvSpPr>
          <p:cNvPr id="17" name="Shape 15"/>
          <p:cNvSpPr/>
          <p:nvPr>
            <p:custDataLst>
              <p:tags r:id="rId15"/>
            </p:custDataLst>
          </p:nvPr>
        </p:nvSpPr>
        <p:spPr>
          <a:xfrm>
            <a:off x="4170620" y="3986728"/>
            <a:ext cx="560189" cy="560189"/>
          </a:xfrm>
          <a:prstGeom prst="roundRect">
            <a:avLst>
              <a:gd name="adj" fmla="val 163231"/>
            </a:avLst>
          </a:prstGeom>
          <a:solidFill>
            <a:srgbClr val="9FA582"/>
          </a:solidFill>
        </p:spPr>
      </p:sp>
      <p:sp>
        <p:nvSpPr>
          <p:cNvPr id="18" name="Text 16"/>
          <p:cNvSpPr/>
          <p:nvPr>
            <p:custDataLst>
              <p:tags r:id="rId16"/>
            </p:custDataLst>
          </p:nvPr>
        </p:nvSpPr>
        <p:spPr>
          <a:xfrm>
            <a:off x="4338618" y="4126746"/>
            <a:ext cx="224076" cy="280035"/>
          </a:xfrm>
          <a:prstGeom prst="rect">
            <a:avLst/>
          </a:prstGeom>
          <a:noFill/>
        </p:spPr>
        <p:txBody>
          <a:bodyPr wrap="none" lIns="0" tIns="0" rIns="0" bIns="0" rtlCol="0" anchor="t"/>
          <a:lstStyle/>
          <a:p>
            <a:pPr marL="0" indent="0" algn="l">
              <a:lnSpc>
                <a:spcPts val="2800"/>
              </a:lnSpc>
              <a:buNone/>
            </a:pPr>
            <a:r>
              <a:rPr lang="en-US" sz="1750" b="1" dirty="0">
                <a:solidFill>
                  <a:srgbClr val="000000"/>
                </a:solidFill>
                <a:latin typeface="Outfit Bold" pitchFamily="34" charset="0"/>
                <a:ea typeface="Outfit Bold" pitchFamily="34" charset="-122"/>
                <a:cs typeface="Outfit Bold" pitchFamily="34" charset="-120"/>
              </a:rPr>
              <a:t>3</a:t>
            </a:r>
            <a:endParaRPr lang="en-US" sz="1750" dirty="0"/>
          </a:p>
        </p:txBody>
      </p:sp>
      <p:sp>
        <p:nvSpPr>
          <p:cNvPr id="19" name="Text 17"/>
          <p:cNvSpPr/>
          <p:nvPr>
            <p:custDataLst>
              <p:tags r:id="rId17"/>
            </p:custDataLst>
          </p:nvPr>
        </p:nvSpPr>
        <p:spPr>
          <a:xfrm>
            <a:off x="1376164" y="4733608"/>
            <a:ext cx="2334220" cy="291822"/>
          </a:xfrm>
          <a:prstGeom prst="rect">
            <a:avLst/>
          </a:prstGeom>
          <a:noFill/>
        </p:spPr>
        <p:txBody>
          <a:bodyPr wrap="none" lIns="0" tIns="0" rIns="0" bIns="0" rtlCol="0" anchor="t"/>
          <a:lstStyle/>
          <a:p>
            <a:pPr marL="0" indent="0" algn="l">
              <a:lnSpc>
                <a:spcPts val="2250"/>
              </a:lnSpc>
              <a:buNone/>
            </a:pPr>
            <a:r>
              <a:rPr lang="en-US" sz="1800" b="1" dirty="0">
                <a:solidFill>
                  <a:srgbClr val="C2C4B5"/>
                </a:solidFill>
                <a:latin typeface="Outfit Bold" pitchFamily="34" charset="0"/>
                <a:ea typeface="Outfit Bold" pitchFamily="34" charset="-122"/>
                <a:cs typeface="Outfit Bold" pitchFamily="34" charset="-120"/>
              </a:rPr>
              <a:t>Ticket Operations</a:t>
            </a:r>
            <a:endParaRPr lang="en-US" sz="1800" dirty="0"/>
          </a:p>
        </p:txBody>
      </p:sp>
      <p:sp>
        <p:nvSpPr>
          <p:cNvPr id="20" name="Text 18"/>
          <p:cNvSpPr/>
          <p:nvPr>
            <p:custDataLst>
              <p:tags r:id="rId18"/>
            </p:custDataLst>
          </p:nvPr>
        </p:nvSpPr>
        <p:spPr>
          <a:xfrm>
            <a:off x="1376164" y="5137468"/>
            <a:ext cx="6149221" cy="597218"/>
          </a:xfrm>
          <a:prstGeom prst="rect">
            <a:avLst/>
          </a:prstGeom>
          <a:noFill/>
        </p:spPr>
        <p:txBody>
          <a:bodyPr wrap="square" lIns="0" tIns="0" rIns="0" bIns="0" rtlCol="0" anchor="t"/>
          <a:lstStyle/>
          <a:p>
            <a:pPr marL="0" indent="0" algn="l">
              <a:lnSpc>
                <a:spcPts val="2350"/>
              </a:lnSpc>
              <a:buNone/>
            </a:pPr>
            <a:r>
              <a:rPr lang="en-US" sz="1450" dirty="0">
                <a:solidFill>
                  <a:srgbClr val="C2C4B5"/>
                </a:solidFill>
                <a:latin typeface="Bitter" pitchFamily="34" charset="0"/>
                <a:ea typeface="Bitter" pitchFamily="34" charset="-122"/>
                <a:cs typeface="Bitter" pitchFamily="34" charset="-120"/>
              </a:rPr>
              <a:t>Complete ticket lifecycle management including assignment, status updates, and closure with detailed tracking capabilities.</a:t>
            </a:r>
            <a:endParaRPr lang="en-US" sz="1450" dirty="0"/>
          </a:p>
        </p:txBody>
      </p:sp>
      <p:sp>
        <p:nvSpPr>
          <p:cNvPr id="21" name="Shape 19"/>
          <p:cNvSpPr/>
          <p:nvPr>
            <p:custDataLst>
              <p:tags r:id="rId19"/>
            </p:custDataLst>
          </p:nvPr>
        </p:nvSpPr>
        <p:spPr>
          <a:xfrm>
            <a:off x="7921625" y="4266763"/>
            <a:ext cx="6568321" cy="1677472"/>
          </a:xfrm>
          <a:prstGeom prst="roundRect">
            <a:avLst>
              <a:gd name="adj" fmla="val 6541"/>
            </a:avLst>
          </a:prstGeom>
          <a:solidFill>
            <a:srgbClr val="1C1D1F"/>
          </a:solidFill>
        </p:spPr>
      </p:sp>
      <p:sp>
        <p:nvSpPr>
          <p:cNvPr id="22" name="Shape 20"/>
          <p:cNvSpPr/>
          <p:nvPr>
            <p:custDataLst>
              <p:tags r:id="rId20"/>
            </p:custDataLst>
          </p:nvPr>
        </p:nvSpPr>
        <p:spPr>
          <a:xfrm>
            <a:off x="7921625" y="4243903"/>
            <a:ext cx="6568321" cy="91440"/>
          </a:xfrm>
          <a:prstGeom prst="roundRect">
            <a:avLst>
              <a:gd name="adj" fmla="val 30633"/>
            </a:avLst>
          </a:prstGeom>
          <a:solidFill>
            <a:srgbClr val="9FA582"/>
          </a:solidFill>
        </p:spPr>
      </p:sp>
      <p:sp>
        <p:nvSpPr>
          <p:cNvPr id="23" name="Shape 21"/>
          <p:cNvSpPr/>
          <p:nvPr>
            <p:custDataLst>
              <p:tags r:id="rId21"/>
            </p:custDataLst>
          </p:nvPr>
        </p:nvSpPr>
        <p:spPr>
          <a:xfrm>
            <a:off x="10925631" y="3986728"/>
            <a:ext cx="560189" cy="560189"/>
          </a:xfrm>
          <a:prstGeom prst="roundRect">
            <a:avLst>
              <a:gd name="adj" fmla="val 163231"/>
            </a:avLst>
          </a:prstGeom>
          <a:solidFill>
            <a:srgbClr val="9FA582"/>
          </a:solidFill>
        </p:spPr>
      </p:sp>
      <p:sp>
        <p:nvSpPr>
          <p:cNvPr id="24" name="Text 22"/>
          <p:cNvSpPr/>
          <p:nvPr>
            <p:custDataLst>
              <p:tags r:id="rId22"/>
            </p:custDataLst>
          </p:nvPr>
        </p:nvSpPr>
        <p:spPr>
          <a:xfrm>
            <a:off x="11093629" y="4126746"/>
            <a:ext cx="224076" cy="280035"/>
          </a:xfrm>
          <a:prstGeom prst="rect">
            <a:avLst/>
          </a:prstGeom>
          <a:noFill/>
        </p:spPr>
        <p:txBody>
          <a:bodyPr wrap="none" lIns="0" tIns="0" rIns="0" bIns="0" rtlCol="0" anchor="t"/>
          <a:lstStyle/>
          <a:p>
            <a:pPr marL="0" indent="0" algn="l">
              <a:lnSpc>
                <a:spcPts val="2800"/>
              </a:lnSpc>
              <a:buNone/>
            </a:pPr>
            <a:r>
              <a:rPr lang="en-US" sz="1750" b="1" dirty="0">
                <a:solidFill>
                  <a:srgbClr val="000000"/>
                </a:solidFill>
                <a:latin typeface="Outfit Bold" pitchFamily="34" charset="0"/>
                <a:ea typeface="Outfit Bold" pitchFamily="34" charset="-122"/>
                <a:cs typeface="Outfit Bold" pitchFamily="34" charset="-120"/>
              </a:rPr>
              <a:t>4</a:t>
            </a:r>
            <a:endParaRPr lang="en-US" sz="1750" dirty="0"/>
          </a:p>
        </p:txBody>
      </p:sp>
      <p:sp>
        <p:nvSpPr>
          <p:cNvPr id="25" name="Text 23"/>
          <p:cNvSpPr/>
          <p:nvPr>
            <p:custDataLst>
              <p:tags r:id="rId23"/>
            </p:custDataLst>
          </p:nvPr>
        </p:nvSpPr>
        <p:spPr>
          <a:xfrm>
            <a:off x="8131175" y="4733608"/>
            <a:ext cx="2334220" cy="291822"/>
          </a:xfrm>
          <a:prstGeom prst="rect">
            <a:avLst/>
          </a:prstGeom>
          <a:noFill/>
        </p:spPr>
        <p:txBody>
          <a:bodyPr wrap="none" lIns="0" tIns="0" rIns="0" bIns="0" rtlCol="0" anchor="t"/>
          <a:lstStyle/>
          <a:p>
            <a:pPr marL="0" indent="0" algn="l">
              <a:lnSpc>
                <a:spcPts val="2250"/>
              </a:lnSpc>
              <a:buNone/>
            </a:pPr>
            <a:r>
              <a:rPr lang="en-US" sz="1800" b="1" dirty="0">
                <a:solidFill>
                  <a:srgbClr val="C2C4B5"/>
                </a:solidFill>
                <a:latin typeface="Outfit Bold" pitchFamily="34" charset="0"/>
                <a:ea typeface="Outfit Bold" pitchFamily="34" charset="-122"/>
                <a:cs typeface="Outfit Bold" pitchFamily="34" charset="-120"/>
              </a:rPr>
              <a:t>Profile Customisation</a:t>
            </a:r>
            <a:endParaRPr lang="en-US" sz="1800" dirty="0"/>
          </a:p>
        </p:txBody>
      </p:sp>
      <p:sp>
        <p:nvSpPr>
          <p:cNvPr id="26" name="Text 24"/>
          <p:cNvSpPr/>
          <p:nvPr>
            <p:custDataLst>
              <p:tags r:id="rId24"/>
            </p:custDataLst>
          </p:nvPr>
        </p:nvSpPr>
        <p:spPr>
          <a:xfrm>
            <a:off x="8131175" y="5137468"/>
            <a:ext cx="6149221" cy="597218"/>
          </a:xfrm>
          <a:prstGeom prst="rect">
            <a:avLst/>
          </a:prstGeom>
          <a:noFill/>
        </p:spPr>
        <p:txBody>
          <a:bodyPr wrap="square" lIns="0" tIns="0" rIns="0" bIns="0" rtlCol="0" anchor="t"/>
          <a:lstStyle/>
          <a:p>
            <a:pPr marL="0" indent="0" algn="l">
              <a:lnSpc>
                <a:spcPts val="2350"/>
              </a:lnSpc>
              <a:buNone/>
            </a:pPr>
            <a:r>
              <a:rPr lang="en-US" sz="1450" dirty="0">
                <a:solidFill>
                  <a:srgbClr val="C2C4B5"/>
                </a:solidFill>
                <a:latin typeface="Bitter" pitchFamily="34" charset="0"/>
                <a:ea typeface="Bitter" pitchFamily="34" charset="-122"/>
                <a:cs typeface="Bitter" pitchFamily="34" charset="-120"/>
              </a:rPr>
              <a:t>Full admin profile management supporting photo uploads, personal information updates, password changes, and biographical details.</a:t>
            </a:r>
            <a:endParaRPr lang="en-US" sz="1450" dirty="0"/>
          </a:p>
        </p:txBody>
      </p:sp>
      <p:sp>
        <p:nvSpPr>
          <p:cNvPr id="27" name="Shape 25"/>
          <p:cNvSpPr/>
          <p:nvPr>
            <p:custDataLst>
              <p:tags r:id="rId25"/>
            </p:custDataLst>
          </p:nvPr>
        </p:nvSpPr>
        <p:spPr>
          <a:xfrm>
            <a:off x="1166614" y="6410960"/>
            <a:ext cx="6568321" cy="1677472"/>
          </a:xfrm>
          <a:prstGeom prst="roundRect">
            <a:avLst>
              <a:gd name="adj" fmla="val 6541"/>
            </a:avLst>
          </a:prstGeom>
          <a:solidFill>
            <a:srgbClr val="1C1D1F"/>
          </a:solidFill>
        </p:spPr>
      </p:sp>
      <p:sp>
        <p:nvSpPr>
          <p:cNvPr id="28" name="Shape 26"/>
          <p:cNvSpPr/>
          <p:nvPr>
            <p:custDataLst>
              <p:tags r:id="rId26"/>
            </p:custDataLst>
          </p:nvPr>
        </p:nvSpPr>
        <p:spPr>
          <a:xfrm>
            <a:off x="1166614" y="6388100"/>
            <a:ext cx="6568321" cy="91440"/>
          </a:xfrm>
          <a:prstGeom prst="roundRect">
            <a:avLst>
              <a:gd name="adj" fmla="val 30633"/>
            </a:avLst>
          </a:prstGeom>
          <a:solidFill>
            <a:srgbClr val="9FA582"/>
          </a:solidFill>
        </p:spPr>
      </p:sp>
      <p:sp>
        <p:nvSpPr>
          <p:cNvPr id="29" name="Shape 27"/>
          <p:cNvSpPr/>
          <p:nvPr>
            <p:custDataLst>
              <p:tags r:id="rId27"/>
            </p:custDataLst>
          </p:nvPr>
        </p:nvSpPr>
        <p:spPr>
          <a:xfrm>
            <a:off x="4170620" y="6130925"/>
            <a:ext cx="560189" cy="560189"/>
          </a:xfrm>
          <a:prstGeom prst="roundRect">
            <a:avLst>
              <a:gd name="adj" fmla="val 163231"/>
            </a:avLst>
          </a:prstGeom>
          <a:solidFill>
            <a:srgbClr val="9FA582"/>
          </a:solidFill>
        </p:spPr>
      </p:sp>
      <p:sp>
        <p:nvSpPr>
          <p:cNvPr id="30" name="Text 28"/>
          <p:cNvSpPr/>
          <p:nvPr>
            <p:custDataLst>
              <p:tags r:id="rId28"/>
            </p:custDataLst>
          </p:nvPr>
        </p:nvSpPr>
        <p:spPr>
          <a:xfrm>
            <a:off x="4338618" y="6270943"/>
            <a:ext cx="224076" cy="280035"/>
          </a:xfrm>
          <a:prstGeom prst="rect">
            <a:avLst/>
          </a:prstGeom>
          <a:noFill/>
        </p:spPr>
        <p:txBody>
          <a:bodyPr wrap="none" lIns="0" tIns="0" rIns="0" bIns="0" rtlCol="0" anchor="t"/>
          <a:lstStyle/>
          <a:p>
            <a:pPr marL="0" indent="0" algn="l">
              <a:lnSpc>
                <a:spcPts val="2800"/>
              </a:lnSpc>
              <a:buNone/>
            </a:pPr>
            <a:r>
              <a:rPr lang="en-US" sz="1750" b="1" dirty="0">
                <a:solidFill>
                  <a:srgbClr val="000000"/>
                </a:solidFill>
                <a:latin typeface="Outfit Bold" pitchFamily="34" charset="0"/>
                <a:ea typeface="Outfit Bold" pitchFamily="34" charset="-122"/>
                <a:cs typeface="Outfit Bold" pitchFamily="34" charset="-120"/>
              </a:rPr>
              <a:t>5</a:t>
            </a:r>
            <a:endParaRPr lang="en-US" sz="1750" dirty="0"/>
          </a:p>
        </p:txBody>
      </p:sp>
      <p:sp>
        <p:nvSpPr>
          <p:cNvPr id="31" name="Text 29"/>
          <p:cNvSpPr/>
          <p:nvPr>
            <p:custDataLst>
              <p:tags r:id="rId29"/>
            </p:custDataLst>
          </p:nvPr>
        </p:nvSpPr>
        <p:spPr>
          <a:xfrm>
            <a:off x="1376164" y="6877804"/>
            <a:ext cx="2334220" cy="291822"/>
          </a:xfrm>
          <a:prstGeom prst="rect">
            <a:avLst/>
          </a:prstGeom>
          <a:noFill/>
        </p:spPr>
        <p:txBody>
          <a:bodyPr wrap="none" lIns="0" tIns="0" rIns="0" bIns="0" rtlCol="0" anchor="t"/>
          <a:lstStyle/>
          <a:p>
            <a:pPr marL="0" indent="0" algn="l">
              <a:lnSpc>
                <a:spcPts val="2250"/>
              </a:lnSpc>
              <a:buNone/>
            </a:pPr>
            <a:r>
              <a:rPr lang="en-US" sz="1800" b="1" dirty="0">
                <a:solidFill>
                  <a:srgbClr val="C2C4B5"/>
                </a:solidFill>
                <a:latin typeface="Outfit Bold" pitchFamily="34" charset="0"/>
                <a:ea typeface="Outfit Bold" pitchFamily="34" charset="-122"/>
                <a:cs typeface="Outfit Bold" pitchFamily="34" charset="-120"/>
              </a:rPr>
              <a:t>Theme Flexibility</a:t>
            </a:r>
            <a:endParaRPr lang="en-US" sz="1800" dirty="0"/>
          </a:p>
        </p:txBody>
      </p:sp>
      <p:sp>
        <p:nvSpPr>
          <p:cNvPr id="32" name="Text 30"/>
          <p:cNvSpPr/>
          <p:nvPr>
            <p:custDataLst>
              <p:tags r:id="rId30"/>
            </p:custDataLst>
          </p:nvPr>
        </p:nvSpPr>
        <p:spPr>
          <a:xfrm>
            <a:off x="1376164" y="7281664"/>
            <a:ext cx="6149221" cy="597218"/>
          </a:xfrm>
          <a:prstGeom prst="rect">
            <a:avLst/>
          </a:prstGeom>
          <a:noFill/>
        </p:spPr>
        <p:txBody>
          <a:bodyPr wrap="square" lIns="0" tIns="0" rIns="0" bIns="0" rtlCol="0" anchor="t"/>
          <a:lstStyle/>
          <a:p>
            <a:pPr marL="0" indent="0" algn="l">
              <a:lnSpc>
                <a:spcPts val="2350"/>
              </a:lnSpc>
              <a:buNone/>
            </a:pPr>
            <a:r>
              <a:rPr lang="en-US" sz="1450" dirty="0">
                <a:solidFill>
                  <a:srgbClr val="C2C4B5"/>
                </a:solidFill>
                <a:latin typeface="Bitter" pitchFamily="34" charset="0"/>
                <a:ea typeface="Bitter" pitchFamily="34" charset="-122"/>
                <a:cs typeface="Bitter" pitchFamily="34" charset="-120"/>
              </a:rPr>
              <a:t>Dark and light mode toggle allowing users to customise their viewing experience based on preference and environment.</a:t>
            </a:r>
            <a:endParaRPr lang="en-US" sz="1450" dirty="0"/>
          </a:p>
        </p:txBody>
      </p:sp>
      <p:sp>
        <p:nvSpPr>
          <p:cNvPr id="33" name="Shape 31"/>
          <p:cNvSpPr/>
          <p:nvPr>
            <p:custDataLst>
              <p:tags r:id="rId31"/>
            </p:custDataLst>
          </p:nvPr>
        </p:nvSpPr>
        <p:spPr>
          <a:xfrm>
            <a:off x="7921625" y="6410960"/>
            <a:ext cx="6568321" cy="1677472"/>
          </a:xfrm>
          <a:prstGeom prst="roundRect">
            <a:avLst>
              <a:gd name="adj" fmla="val 6541"/>
            </a:avLst>
          </a:prstGeom>
          <a:solidFill>
            <a:srgbClr val="1C1D1F"/>
          </a:solidFill>
        </p:spPr>
      </p:sp>
      <p:sp>
        <p:nvSpPr>
          <p:cNvPr id="34" name="Shape 32"/>
          <p:cNvSpPr/>
          <p:nvPr>
            <p:custDataLst>
              <p:tags r:id="rId32"/>
            </p:custDataLst>
          </p:nvPr>
        </p:nvSpPr>
        <p:spPr>
          <a:xfrm>
            <a:off x="7921625" y="6388100"/>
            <a:ext cx="6568321" cy="91440"/>
          </a:xfrm>
          <a:prstGeom prst="roundRect">
            <a:avLst>
              <a:gd name="adj" fmla="val 30633"/>
            </a:avLst>
          </a:prstGeom>
          <a:solidFill>
            <a:srgbClr val="9FA582"/>
          </a:solidFill>
        </p:spPr>
      </p:sp>
      <p:sp>
        <p:nvSpPr>
          <p:cNvPr id="35" name="Shape 33"/>
          <p:cNvSpPr/>
          <p:nvPr>
            <p:custDataLst>
              <p:tags r:id="rId33"/>
            </p:custDataLst>
          </p:nvPr>
        </p:nvSpPr>
        <p:spPr>
          <a:xfrm>
            <a:off x="10925631" y="6130925"/>
            <a:ext cx="560189" cy="560189"/>
          </a:xfrm>
          <a:prstGeom prst="roundRect">
            <a:avLst>
              <a:gd name="adj" fmla="val 163231"/>
            </a:avLst>
          </a:prstGeom>
          <a:solidFill>
            <a:srgbClr val="9FA582"/>
          </a:solidFill>
        </p:spPr>
      </p:sp>
      <p:sp>
        <p:nvSpPr>
          <p:cNvPr id="36" name="Text 34"/>
          <p:cNvSpPr/>
          <p:nvPr>
            <p:custDataLst>
              <p:tags r:id="rId34"/>
            </p:custDataLst>
          </p:nvPr>
        </p:nvSpPr>
        <p:spPr>
          <a:xfrm>
            <a:off x="11093629" y="6270943"/>
            <a:ext cx="224076" cy="280035"/>
          </a:xfrm>
          <a:prstGeom prst="rect">
            <a:avLst/>
          </a:prstGeom>
          <a:noFill/>
        </p:spPr>
        <p:txBody>
          <a:bodyPr wrap="none" lIns="0" tIns="0" rIns="0" bIns="0" rtlCol="0" anchor="t"/>
          <a:lstStyle/>
          <a:p>
            <a:pPr marL="0" indent="0" algn="l">
              <a:lnSpc>
                <a:spcPts val="2800"/>
              </a:lnSpc>
              <a:buNone/>
            </a:pPr>
            <a:r>
              <a:rPr lang="en-US" sz="1750" b="1" dirty="0">
                <a:solidFill>
                  <a:srgbClr val="000000"/>
                </a:solidFill>
                <a:latin typeface="Outfit Bold" pitchFamily="34" charset="0"/>
                <a:ea typeface="Outfit Bold" pitchFamily="34" charset="-122"/>
                <a:cs typeface="Outfit Bold" pitchFamily="34" charset="-120"/>
              </a:rPr>
              <a:t>6</a:t>
            </a:r>
            <a:endParaRPr lang="en-US" sz="1750" dirty="0"/>
          </a:p>
        </p:txBody>
      </p:sp>
      <p:sp>
        <p:nvSpPr>
          <p:cNvPr id="37" name="Text 35"/>
          <p:cNvSpPr/>
          <p:nvPr>
            <p:custDataLst>
              <p:tags r:id="rId35"/>
            </p:custDataLst>
          </p:nvPr>
        </p:nvSpPr>
        <p:spPr>
          <a:xfrm>
            <a:off x="8131175" y="6877804"/>
            <a:ext cx="2334220" cy="291822"/>
          </a:xfrm>
          <a:prstGeom prst="rect">
            <a:avLst/>
          </a:prstGeom>
          <a:noFill/>
        </p:spPr>
        <p:txBody>
          <a:bodyPr wrap="none" lIns="0" tIns="0" rIns="0" bIns="0" rtlCol="0" anchor="t"/>
          <a:lstStyle/>
          <a:p>
            <a:pPr marL="0" indent="0" algn="l">
              <a:lnSpc>
                <a:spcPts val="2250"/>
              </a:lnSpc>
              <a:buNone/>
            </a:pPr>
            <a:r>
              <a:rPr lang="en-US" sz="1800" b="1" dirty="0">
                <a:solidFill>
                  <a:srgbClr val="C2C4B5"/>
                </a:solidFill>
                <a:latin typeface="Outfit Bold" pitchFamily="34" charset="0"/>
                <a:ea typeface="Outfit Bold" pitchFamily="34" charset="-122"/>
                <a:cs typeface="Outfit Bold" pitchFamily="34" charset="-120"/>
              </a:rPr>
              <a:t>Responsive Design</a:t>
            </a:r>
            <a:endParaRPr lang="en-US" sz="1800" dirty="0"/>
          </a:p>
        </p:txBody>
      </p:sp>
      <p:sp>
        <p:nvSpPr>
          <p:cNvPr id="38" name="Text 36"/>
          <p:cNvSpPr/>
          <p:nvPr>
            <p:custDataLst>
              <p:tags r:id="rId36"/>
            </p:custDataLst>
          </p:nvPr>
        </p:nvSpPr>
        <p:spPr>
          <a:xfrm>
            <a:off x="8131175" y="7281664"/>
            <a:ext cx="6149221" cy="597218"/>
          </a:xfrm>
          <a:prstGeom prst="rect">
            <a:avLst/>
          </a:prstGeom>
          <a:noFill/>
        </p:spPr>
        <p:txBody>
          <a:bodyPr wrap="square" lIns="0" tIns="0" rIns="0" bIns="0" rtlCol="0" anchor="t"/>
          <a:lstStyle/>
          <a:p>
            <a:pPr marL="0" indent="0" algn="l">
              <a:lnSpc>
                <a:spcPts val="2350"/>
              </a:lnSpc>
              <a:buNone/>
            </a:pPr>
            <a:r>
              <a:rPr lang="en-US" sz="1450" dirty="0">
                <a:solidFill>
                  <a:srgbClr val="C2C4B5"/>
                </a:solidFill>
                <a:latin typeface="Bitter" pitchFamily="34" charset="0"/>
                <a:ea typeface="Bitter" pitchFamily="34" charset="-122"/>
                <a:cs typeface="Bitter" pitchFamily="34" charset="-120"/>
              </a:rPr>
              <a:t>Adaptive styling ensuring optimal user experience across desktop, tablet, and mobile devices with consistent functionality.</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8869680" y="0"/>
            <a:ext cx="5760720" cy="8231862"/>
          </a:xfrm>
          <a:prstGeom prst="rect">
            <a:avLst/>
          </a:prstGeom>
        </p:spPr>
      </p:pic>
      <p:sp>
        <p:nvSpPr>
          <p:cNvPr id="3" name="Text 0"/>
          <p:cNvSpPr/>
          <p:nvPr/>
        </p:nvSpPr>
        <p:spPr>
          <a:xfrm>
            <a:off x="728067" y="572095"/>
            <a:ext cx="5201126" cy="650081"/>
          </a:xfrm>
          <a:prstGeom prst="rect">
            <a:avLst/>
          </a:prstGeom>
          <a:noFill/>
        </p:spPr>
        <p:txBody>
          <a:bodyPr wrap="none" lIns="0" tIns="0" rIns="0" bIns="0" rtlCol="0" anchor="t"/>
          <a:lstStyle/>
          <a:p>
            <a:pPr marL="0" indent="0" algn="l">
              <a:lnSpc>
                <a:spcPts val="5100"/>
              </a:lnSpc>
              <a:buNone/>
            </a:pPr>
            <a:r>
              <a:rPr lang="en-US" sz="4050" b="1" dirty="0">
                <a:solidFill>
                  <a:srgbClr val="E1E5CD"/>
                </a:solidFill>
                <a:latin typeface="Outfit Bold" pitchFamily="34" charset="0"/>
                <a:ea typeface="Outfit Bold" pitchFamily="34" charset="-122"/>
                <a:cs typeface="Outfit Bold" pitchFamily="34" charset="-120"/>
              </a:rPr>
              <a:t>System Architecture</a:t>
            </a:r>
            <a:endParaRPr lang="en-US" sz="4050" dirty="0"/>
          </a:p>
        </p:txBody>
      </p:sp>
      <p:pic>
        <p:nvPicPr>
          <p:cNvPr id="4" name="Image 1" descr="preencoded.png"/>
          <p:cNvPicPr>
            <a:picLocks noChangeAspect="1"/>
          </p:cNvPicPr>
          <p:nvPr/>
        </p:nvPicPr>
        <p:blipFill>
          <a:blip r:embed="rId2"/>
          <a:stretch>
            <a:fillRect/>
          </a:stretch>
        </p:blipFill>
        <p:spPr>
          <a:xfrm>
            <a:off x="728067" y="1534239"/>
            <a:ext cx="1040130" cy="1531382"/>
          </a:xfrm>
          <a:prstGeom prst="rect">
            <a:avLst/>
          </a:prstGeom>
        </p:spPr>
      </p:pic>
      <p:sp>
        <p:nvSpPr>
          <p:cNvPr id="5" name="Text 1"/>
          <p:cNvSpPr/>
          <p:nvPr/>
        </p:nvSpPr>
        <p:spPr>
          <a:xfrm>
            <a:off x="1976199" y="1742242"/>
            <a:ext cx="2600563" cy="325041"/>
          </a:xfrm>
          <a:prstGeom prst="rect">
            <a:avLst/>
          </a:prstGeom>
          <a:noFill/>
        </p:spPr>
        <p:txBody>
          <a:bodyPr wrap="none" lIns="0" tIns="0" rIns="0" bIns="0" rtlCol="0" anchor="t"/>
          <a:lstStyle/>
          <a:p>
            <a:pPr marL="0" indent="0" algn="l">
              <a:lnSpc>
                <a:spcPts val="2550"/>
              </a:lnSpc>
              <a:buNone/>
            </a:pPr>
            <a:r>
              <a:rPr lang="en-US" sz="2000" b="1" dirty="0">
                <a:solidFill>
                  <a:srgbClr val="C2C4B5"/>
                </a:solidFill>
                <a:latin typeface="Outfit Bold" pitchFamily="34" charset="0"/>
                <a:ea typeface="Outfit Bold" pitchFamily="34" charset="-122"/>
                <a:cs typeface="Outfit Bold" pitchFamily="34" charset="-120"/>
              </a:rPr>
              <a:t>Frontend Layer</a:t>
            </a:r>
            <a:endParaRPr lang="en-US" sz="2000" dirty="0"/>
          </a:p>
        </p:txBody>
      </p:sp>
      <p:sp>
        <p:nvSpPr>
          <p:cNvPr id="6" name="Text 2"/>
          <p:cNvSpPr/>
          <p:nvPr/>
        </p:nvSpPr>
        <p:spPr>
          <a:xfrm>
            <a:off x="1976199" y="2192060"/>
            <a:ext cx="6439733" cy="665559"/>
          </a:xfrm>
          <a:prstGeom prst="rect">
            <a:avLst/>
          </a:prstGeom>
          <a:noFill/>
        </p:spPr>
        <p:txBody>
          <a:bodyPr wrap="square" lIns="0" tIns="0" rIns="0" bIns="0" rtlCol="0" anchor="t"/>
          <a:lstStyle/>
          <a:p>
            <a:pPr marL="0" indent="0" algn="l">
              <a:lnSpc>
                <a:spcPts val="2600"/>
              </a:lnSpc>
              <a:buNone/>
            </a:pPr>
            <a:r>
              <a:rPr lang="en-US" sz="1600" b="1" dirty="0">
                <a:solidFill>
                  <a:srgbClr val="C2C4B5"/>
                </a:solidFill>
                <a:latin typeface="Bitter" pitchFamily="34" charset="0"/>
                <a:ea typeface="Bitter" pitchFamily="34" charset="-122"/>
                <a:cs typeface="Bitter" pitchFamily="34" charset="-120"/>
              </a:rPr>
              <a:t>HTML5, CSS3 &amp; JavaScript</a:t>
            </a:r>
            <a:r>
              <a:rPr lang="en-US" sz="1600" dirty="0">
                <a:solidFill>
                  <a:srgbClr val="C2C4B5"/>
                </a:solidFill>
                <a:latin typeface="Bitter" pitchFamily="34" charset="0"/>
                <a:ea typeface="Bitter" pitchFamily="34" charset="-122"/>
                <a:cs typeface="Bitter" pitchFamily="34" charset="-120"/>
              </a:rPr>
              <a:t> – Responsive user interface with dynamic interactions and real-time updates</a:t>
            </a:r>
            <a:endParaRPr lang="en-US" sz="1600" dirty="0"/>
          </a:p>
        </p:txBody>
      </p:sp>
      <p:pic>
        <p:nvPicPr>
          <p:cNvPr id="7" name="Image 2" descr="preencoded.png"/>
          <p:cNvPicPr>
            <a:picLocks noChangeAspect="1"/>
          </p:cNvPicPr>
          <p:nvPr/>
        </p:nvPicPr>
        <p:blipFill>
          <a:blip r:embed="rId3"/>
          <a:stretch>
            <a:fillRect/>
          </a:stretch>
        </p:blipFill>
        <p:spPr>
          <a:xfrm>
            <a:off x="728067" y="3065621"/>
            <a:ext cx="1040130" cy="1531382"/>
          </a:xfrm>
          <a:prstGeom prst="rect">
            <a:avLst/>
          </a:prstGeom>
        </p:spPr>
      </p:pic>
      <p:sp>
        <p:nvSpPr>
          <p:cNvPr id="8" name="Text 3"/>
          <p:cNvSpPr/>
          <p:nvPr/>
        </p:nvSpPr>
        <p:spPr>
          <a:xfrm>
            <a:off x="1976199" y="3273623"/>
            <a:ext cx="2600563" cy="325041"/>
          </a:xfrm>
          <a:prstGeom prst="rect">
            <a:avLst/>
          </a:prstGeom>
          <a:noFill/>
        </p:spPr>
        <p:txBody>
          <a:bodyPr wrap="none" lIns="0" tIns="0" rIns="0" bIns="0" rtlCol="0" anchor="t"/>
          <a:lstStyle/>
          <a:p>
            <a:pPr marL="0" indent="0" algn="l">
              <a:lnSpc>
                <a:spcPts val="2550"/>
              </a:lnSpc>
              <a:buNone/>
            </a:pPr>
            <a:r>
              <a:rPr lang="en-US" sz="2000" b="1" dirty="0">
                <a:solidFill>
                  <a:srgbClr val="C2C4B5"/>
                </a:solidFill>
                <a:latin typeface="Outfit Bold" pitchFamily="34" charset="0"/>
                <a:ea typeface="Outfit Bold" pitchFamily="34" charset="-122"/>
                <a:cs typeface="Outfit Bold" pitchFamily="34" charset="-120"/>
              </a:rPr>
              <a:t>Backend Framework</a:t>
            </a:r>
            <a:endParaRPr lang="en-US" sz="2000" dirty="0"/>
          </a:p>
        </p:txBody>
      </p:sp>
      <p:sp>
        <p:nvSpPr>
          <p:cNvPr id="9" name="Text 4"/>
          <p:cNvSpPr/>
          <p:nvPr/>
        </p:nvSpPr>
        <p:spPr>
          <a:xfrm>
            <a:off x="1976199" y="3723442"/>
            <a:ext cx="6439733" cy="665559"/>
          </a:xfrm>
          <a:prstGeom prst="rect">
            <a:avLst/>
          </a:prstGeom>
          <a:noFill/>
        </p:spPr>
        <p:txBody>
          <a:bodyPr wrap="square" lIns="0" tIns="0" rIns="0" bIns="0" rtlCol="0" anchor="t"/>
          <a:lstStyle/>
          <a:p>
            <a:pPr marL="0" indent="0" algn="l">
              <a:lnSpc>
                <a:spcPts val="2600"/>
              </a:lnSpc>
              <a:buNone/>
            </a:pPr>
            <a:r>
              <a:rPr lang="en-US" sz="1600" b="1" dirty="0">
                <a:solidFill>
                  <a:srgbClr val="C2C4B5"/>
                </a:solidFill>
                <a:latin typeface="Bitter" pitchFamily="34" charset="0"/>
                <a:ea typeface="Bitter" pitchFamily="34" charset="-122"/>
                <a:cs typeface="Bitter" pitchFamily="34" charset="-120"/>
              </a:rPr>
              <a:t>Python Flask</a:t>
            </a:r>
            <a:r>
              <a:rPr lang="en-US" sz="1600" dirty="0">
                <a:solidFill>
                  <a:srgbClr val="C2C4B5"/>
                </a:solidFill>
                <a:latin typeface="Bitter" pitchFamily="34" charset="0"/>
                <a:ea typeface="Bitter" pitchFamily="34" charset="-122"/>
                <a:cs typeface="Bitter" pitchFamily="34" charset="-120"/>
              </a:rPr>
              <a:t> – Lightweight yet powerful web framework handling routing, authentication, and business logic</a:t>
            </a:r>
            <a:endParaRPr lang="en-US" sz="1600" dirty="0"/>
          </a:p>
        </p:txBody>
      </p:sp>
      <p:pic>
        <p:nvPicPr>
          <p:cNvPr id="10" name="Image 3" descr="preencoded.png"/>
          <p:cNvPicPr>
            <a:picLocks noChangeAspect="1"/>
          </p:cNvPicPr>
          <p:nvPr/>
        </p:nvPicPr>
        <p:blipFill>
          <a:blip r:embed="rId4"/>
          <a:stretch>
            <a:fillRect/>
          </a:stretch>
        </p:blipFill>
        <p:spPr>
          <a:xfrm>
            <a:off x="728067" y="4597003"/>
            <a:ext cx="1040130" cy="1531382"/>
          </a:xfrm>
          <a:prstGeom prst="rect">
            <a:avLst/>
          </a:prstGeom>
        </p:spPr>
      </p:pic>
      <p:sp>
        <p:nvSpPr>
          <p:cNvPr id="11" name="Text 5"/>
          <p:cNvSpPr/>
          <p:nvPr/>
        </p:nvSpPr>
        <p:spPr>
          <a:xfrm>
            <a:off x="1976199" y="4805005"/>
            <a:ext cx="2600563" cy="325041"/>
          </a:xfrm>
          <a:prstGeom prst="rect">
            <a:avLst/>
          </a:prstGeom>
          <a:noFill/>
        </p:spPr>
        <p:txBody>
          <a:bodyPr wrap="none" lIns="0" tIns="0" rIns="0" bIns="0" rtlCol="0" anchor="t"/>
          <a:lstStyle/>
          <a:p>
            <a:pPr marL="0" indent="0" algn="l">
              <a:lnSpc>
                <a:spcPts val="2550"/>
              </a:lnSpc>
              <a:buNone/>
            </a:pPr>
            <a:r>
              <a:rPr lang="en-US" sz="2000" b="1" dirty="0">
                <a:solidFill>
                  <a:srgbClr val="C2C4B5"/>
                </a:solidFill>
                <a:latin typeface="Outfit Bold" pitchFamily="34" charset="0"/>
                <a:ea typeface="Outfit Bold" pitchFamily="34" charset="-122"/>
                <a:cs typeface="Outfit Bold" pitchFamily="34" charset="-120"/>
              </a:rPr>
              <a:t>Data Persistence</a:t>
            </a:r>
            <a:endParaRPr lang="en-US" sz="2000" dirty="0"/>
          </a:p>
        </p:txBody>
      </p:sp>
      <p:sp>
        <p:nvSpPr>
          <p:cNvPr id="12" name="Text 6"/>
          <p:cNvSpPr/>
          <p:nvPr/>
        </p:nvSpPr>
        <p:spPr>
          <a:xfrm>
            <a:off x="1976199" y="5254823"/>
            <a:ext cx="6439733" cy="665559"/>
          </a:xfrm>
          <a:prstGeom prst="rect">
            <a:avLst/>
          </a:prstGeom>
          <a:noFill/>
        </p:spPr>
        <p:txBody>
          <a:bodyPr wrap="square" lIns="0" tIns="0" rIns="0" bIns="0" rtlCol="0" anchor="t"/>
          <a:lstStyle/>
          <a:p>
            <a:pPr marL="0" indent="0" algn="l">
              <a:lnSpc>
                <a:spcPts val="2600"/>
              </a:lnSpc>
              <a:buNone/>
            </a:pPr>
            <a:r>
              <a:rPr lang="en-US" sz="1600" b="1" dirty="0">
                <a:solidFill>
                  <a:srgbClr val="C2C4B5"/>
                </a:solidFill>
                <a:latin typeface="Bitter" pitchFamily="34" charset="0"/>
                <a:ea typeface="Bitter" pitchFamily="34" charset="-122"/>
                <a:cs typeface="Bitter" pitchFamily="34" charset="-120"/>
              </a:rPr>
              <a:t>MySQL/SQLite with SQLAlchemy ORM</a:t>
            </a:r>
            <a:r>
              <a:rPr lang="en-US" sz="1600" dirty="0">
                <a:solidFill>
                  <a:srgbClr val="C2C4B5"/>
                </a:solidFill>
                <a:latin typeface="Bitter" pitchFamily="34" charset="0"/>
                <a:ea typeface="Bitter" pitchFamily="34" charset="-122"/>
                <a:cs typeface="Bitter" pitchFamily="34" charset="-120"/>
              </a:rPr>
              <a:t> – Robust database management with object-relational mapping for efficient queries</a:t>
            </a:r>
            <a:endParaRPr lang="en-US" sz="1600" dirty="0"/>
          </a:p>
        </p:txBody>
      </p:sp>
      <p:pic>
        <p:nvPicPr>
          <p:cNvPr id="13" name="Image 4" descr="preencoded.png"/>
          <p:cNvPicPr>
            <a:picLocks noChangeAspect="1"/>
          </p:cNvPicPr>
          <p:nvPr/>
        </p:nvPicPr>
        <p:blipFill>
          <a:blip r:embed="rId5"/>
          <a:stretch>
            <a:fillRect/>
          </a:stretch>
        </p:blipFill>
        <p:spPr>
          <a:xfrm>
            <a:off x="728067" y="6128385"/>
            <a:ext cx="1040130" cy="1531382"/>
          </a:xfrm>
          <a:prstGeom prst="rect">
            <a:avLst/>
          </a:prstGeom>
        </p:spPr>
      </p:pic>
      <p:sp>
        <p:nvSpPr>
          <p:cNvPr id="14" name="Text 7"/>
          <p:cNvSpPr/>
          <p:nvPr/>
        </p:nvSpPr>
        <p:spPr>
          <a:xfrm>
            <a:off x="1976199" y="6336387"/>
            <a:ext cx="2600563" cy="325041"/>
          </a:xfrm>
          <a:prstGeom prst="rect">
            <a:avLst/>
          </a:prstGeom>
          <a:noFill/>
        </p:spPr>
        <p:txBody>
          <a:bodyPr wrap="none" lIns="0" tIns="0" rIns="0" bIns="0" rtlCol="0" anchor="t"/>
          <a:lstStyle/>
          <a:p>
            <a:pPr marL="0" indent="0" algn="l">
              <a:lnSpc>
                <a:spcPts val="2550"/>
              </a:lnSpc>
              <a:buNone/>
            </a:pPr>
            <a:r>
              <a:rPr lang="en-US" sz="2000" b="1" dirty="0">
                <a:solidFill>
                  <a:srgbClr val="C2C4B5"/>
                </a:solidFill>
                <a:latin typeface="Outfit Bold" pitchFamily="34" charset="0"/>
                <a:ea typeface="Outfit Bold" pitchFamily="34" charset="-122"/>
                <a:cs typeface="Outfit Bold" pitchFamily="34" charset="-120"/>
              </a:rPr>
              <a:t>Version Control</a:t>
            </a:r>
            <a:endParaRPr lang="en-US" sz="2000" dirty="0"/>
          </a:p>
        </p:txBody>
      </p:sp>
      <p:sp>
        <p:nvSpPr>
          <p:cNvPr id="15" name="Text 8"/>
          <p:cNvSpPr/>
          <p:nvPr/>
        </p:nvSpPr>
        <p:spPr>
          <a:xfrm>
            <a:off x="1976199" y="6786205"/>
            <a:ext cx="6439733" cy="665559"/>
          </a:xfrm>
          <a:prstGeom prst="rect">
            <a:avLst/>
          </a:prstGeom>
          <a:noFill/>
        </p:spPr>
        <p:txBody>
          <a:bodyPr wrap="square" lIns="0" tIns="0" rIns="0" bIns="0" rtlCol="0" anchor="t"/>
          <a:lstStyle/>
          <a:p>
            <a:pPr marL="0" indent="0" algn="l">
              <a:lnSpc>
                <a:spcPts val="2600"/>
              </a:lnSpc>
              <a:buNone/>
            </a:pPr>
            <a:r>
              <a:rPr lang="en-US" sz="1600" b="1" dirty="0">
                <a:solidFill>
                  <a:srgbClr val="C2C4B5"/>
                </a:solidFill>
                <a:latin typeface="Bitter" pitchFamily="34" charset="0"/>
                <a:ea typeface="Bitter" pitchFamily="34" charset="-122"/>
                <a:cs typeface="Bitter" pitchFamily="34" charset="-120"/>
              </a:rPr>
              <a:t>GitHub</a:t>
            </a:r>
            <a:r>
              <a:rPr lang="en-US" sz="1600" dirty="0">
                <a:solidFill>
                  <a:srgbClr val="C2C4B5"/>
                </a:solidFill>
                <a:latin typeface="Bitter" pitchFamily="34" charset="0"/>
                <a:ea typeface="Bitter" pitchFamily="34" charset="-122"/>
                <a:cs typeface="Bitter" pitchFamily="34" charset="-120"/>
              </a:rPr>
              <a:t> – Collaborative development platform ensuring code versioning, backup, and team coordination</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695682"/>
            <a:ext cx="5670590" cy="708779"/>
          </a:xfrm>
          <a:prstGeom prst="rect">
            <a:avLst/>
          </a:prstGeom>
          <a:noFill/>
        </p:spPr>
        <p:txBody>
          <a:bodyPr wrap="non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Technology Stack</a:t>
            </a:r>
            <a:endParaRPr lang="en-US" sz="4450" dirty="0"/>
          </a:p>
        </p:txBody>
      </p:sp>
      <p:sp>
        <p:nvSpPr>
          <p:cNvPr id="4" name="Text 1"/>
          <p:cNvSpPr/>
          <p:nvPr/>
        </p:nvSpPr>
        <p:spPr>
          <a:xfrm>
            <a:off x="793790" y="1971437"/>
            <a:ext cx="2122765" cy="850583"/>
          </a:xfrm>
          <a:prstGeom prst="rect">
            <a:avLst/>
          </a:prstGeom>
          <a:noFill/>
        </p:spPr>
        <p:txBody>
          <a:bodyPr wrap="square" lIns="0" tIns="0" rIns="0" bIns="0" rtlCol="0" anchor="t"/>
          <a:lstStyle/>
          <a:p>
            <a:pPr marL="0" indent="0" algn="l">
              <a:lnSpc>
                <a:spcPts val="3300"/>
              </a:lnSpc>
              <a:buNone/>
            </a:pPr>
            <a:r>
              <a:rPr lang="en-US" sz="2650" b="1" dirty="0">
                <a:solidFill>
                  <a:srgbClr val="E1E5CD"/>
                </a:solidFill>
                <a:latin typeface="Outfit Bold" pitchFamily="34" charset="0"/>
                <a:ea typeface="Outfit Bold" pitchFamily="34" charset="-122"/>
                <a:cs typeface="Outfit Bold" pitchFamily="34" charset="-120"/>
              </a:rPr>
              <a:t>Backend Technologies</a:t>
            </a:r>
            <a:endParaRPr lang="en-US" sz="2650" dirty="0"/>
          </a:p>
        </p:txBody>
      </p:sp>
      <p:sp>
        <p:nvSpPr>
          <p:cNvPr id="5" name="Text 2"/>
          <p:cNvSpPr/>
          <p:nvPr/>
        </p:nvSpPr>
        <p:spPr>
          <a:xfrm>
            <a:off x="793790" y="3048833"/>
            <a:ext cx="2122765"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Python Flask</a:t>
            </a:r>
            <a:r>
              <a:rPr lang="en-US" sz="1750" dirty="0">
                <a:solidFill>
                  <a:srgbClr val="C2C4B5"/>
                </a:solidFill>
                <a:latin typeface="Bitter" pitchFamily="34" charset="0"/>
                <a:ea typeface="Bitter" pitchFamily="34" charset="-122"/>
                <a:cs typeface="Bitter" pitchFamily="34" charset="-120"/>
              </a:rPr>
              <a:t> – Core framework</a:t>
            </a:r>
            <a:endParaRPr lang="en-US" sz="1750" dirty="0"/>
          </a:p>
        </p:txBody>
      </p:sp>
      <p:sp>
        <p:nvSpPr>
          <p:cNvPr id="6" name="Text 3"/>
          <p:cNvSpPr/>
          <p:nvPr/>
        </p:nvSpPr>
        <p:spPr>
          <a:xfrm>
            <a:off x="793790" y="3853934"/>
            <a:ext cx="2122765" cy="1088708"/>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SQLAlchemy ORM</a:t>
            </a:r>
            <a:r>
              <a:rPr lang="en-US" sz="1750" dirty="0">
                <a:solidFill>
                  <a:srgbClr val="C2C4B5"/>
                </a:solidFill>
                <a:latin typeface="Bitter" pitchFamily="34" charset="0"/>
                <a:ea typeface="Bitter" pitchFamily="34" charset="-122"/>
                <a:cs typeface="Bitter" pitchFamily="34" charset="-120"/>
              </a:rPr>
              <a:t> – Database abstraction</a:t>
            </a:r>
            <a:endParaRPr lang="en-US" sz="1750" dirty="0"/>
          </a:p>
        </p:txBody>
      </p:sp>
      <p:sp>
        <p:nvSpPr>
          <p:cNvPr id="7" name="Text 4"/>
          <p:cNvSpPr/>
          <p:nvPr/>
        </p:nvSpPr>
        <p:spPr>
          <a:xfrm>
            <a:off x="793790" y="5021937"/>
            <a:ext cx="2122765"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MySQL/SQLite</a:t>
            </a:r>
            <a:r>
              <a:rPr lang="en-US" sz="1750" dirty="0">
                <a:solidFill>
                  <a:srgbClr val="C2C4B5"/>
                </a:solidFill>
                <a:latin typeface="Bitter" pitchFamily="34" charset="0"/>
                <a:ea typeface="Bitter" pitchFamily="34" charset="-122"/>
                <a:cs typeface="Bitter" pitchFamily="34" charset="-120"/>
              </a:rPr>
              <a:t> – Data storage</a:t>
            </a:r>
            <a:endParaRPr lang="en-US" sz="1750" dirty="0"/>
          </a:p>
        </p:txBody>
      </p:sp>
      <p:sp>
        <p:nvSpPr>
          <p:cNvPr id="8" name="Text 5"/>
          <p:cNvSpPr/>
          <p:nvPr/>
        </p:nvSpPr>
        <p:spPr>
          <a:xfrm>
            <a:off x="3477578" y="1971437"/>
            <a:ext cx="2122765" cy="850583"/>
          </a:xfrm>
          <a:prstGeom prst="rect">
            <a:avLst/>
          </a:prstGeom>
          <a:noFill/>
        </p:spPr>
        <p:txBody>
          <a:bodyPr wrap="square" lIns="0" tIns="0" rIns="0" bIns="0" rtlCol="0" anchor="t"/>
          <a:lstStyle/>
          <a:p>
            <a:pPr marL="0" indent="0" algn="l">
              <a:lnSpc>
                <a:spcPts val="3300"/>
              </a:lnSpc>
              <a:buNone/>
            </a:pPr>
            <a:r>
              <a:rPr lang="en-US" sz="2650" b="1" dirty="0">
                <a:solidFill>
                  <a:srgbClr val="E1E5CD"/>
                </a:solidFill>
                <a:latin typeface="Outfit Bold" pitchFamily="34" charset="0"/>
                <a:ea typeface="Outfit Bold" pitchFamily="34" charset="-122"/>
                <a:cs typeface="Outfit Bold" pitchFamily="34" charset="-120"/>
              </a:rPr>
              <a:t>Frontend Technologies</a:t>
            </a:r>
            <a:endParaRPr lang="en-US" sz="2650" dirty="0"/>
          </a:p>
        </p:txBody>
      </p:sp>
      <p:sp>
        <p:nvSpPr>
          <p:cNvPr id="9" name="Text 6"/>
          <p:cNvSpPr/>
          <p:nvPr/>
        </p:nvSpPr>
        <p:spPr>
          <a:xfrm>
            <a:off x="3477578" y="3048833"/>
            <a:ext cx="2122765" cy="1088708"/>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HTML5</a:t>
            </a:r>
            <a:r>
              <a:rPr lang="en-US" sz="1750" dirty="0">
                <a:solidFill>
                  <a:srgbClr val="C2C4B5"/>
                </a:solidFill>
                <a:latin typeface="Bitter" pitchFamily="34" charset="0"/>
                <a:ea typeface="Bitter" pitchFamily="34" charset="-122"/>
                <a:cs typeface="Bitter" pitchFamily="34" charset="-120"/>
              </a:rPr>
              <a:t> – Semantic markup</a:t>
            </a:r>
            <a:endParaRPr lang="en-US" sz="1750" dirty="0"/>
          </a:p>
        </p:txBody>
      </p:sp>
      <p:sp>
        <p:nvSpPr>
          <p:cNvPr id="10" name="Text 7"/>
          <p:cNvSpPr/>
          <p:nvPr/>
        </p:nvSpPr>
        <p:spPr>
          <a:xfrm>
            <a:off x="3477578" y="4216837"/>
            <a:ext cx="2122765"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CSS3</a:t>
            </a:r>
            <a:r>
              <a:rPr lang="en-US" sz="1750" dirty="0">
                <a:solidFill>
                  <a:srgbClr val="C2C4B5"/>
                </a:solidFill>
                <a:latin typeface="Bitter" pitchFamily="34" charset="0"/>
                <a:ea typeface="Bitter" pitchFamily="34" charset="-122"/>
                <a:cs typeface="Bitter" pitchFamily="34" charset="-120"/>
              </a:rPr>
              <a:t> – Custom styling</a:t>
            </a:r>
            <a:endParaRPr lang="en-US" sz="1750" dirty="0"/>
          </a:p>
        </p:txBody>
      </p:sp>
      <p:sp>
        <p:nvSpPr>
          <p:cNvPr id="11" name="Text 8"/>
          <p:cNvSpPr/>
          <p:nvPr/>
        </p:nvSpPr>
        <p:spPr>
          <a:xfrm>
            <a:off x="3477578" y="5021937"/>
            <a:ext cx="2122765" cy="1088708"/>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JavaScript</a:t>
            </a:r>
            <a:r>
              <a:rPr lang="en-US" sz="1750" dirty="0">
                <a:solidFill>
                  <a:srgbClr val="C2C4B5"/>
                </a:solidFill>
                <a:latin typeface="Bitter" pitchFamily="34" charset="0"/>
                <a:ea typeface="Bitter" pitchFamily="34" charset="-122"/>
                <a:cs typeface="Bitter" pitchFamily="34" charset="-120"/>
              </a:rPr>
              <a:t> – Dynamic interactions</a:t>
            </a:r>
            <a:endParaRPr lang="en-US" sz="1750" dirty="0"/>
          </a:p>
        </p:txBody>
      </p:sp>
      <p:sp>
        <p:nvSpPr>
          <p:cNvPr id="12" name="Text 9"/>
          <p:cNvSpPr/>
          <p:nvPr/>
        </p:nvSpPr>
        <p:spPr>
          <a:xfrm>
            <a:off x="6161365" y="1971437"/>
            <a:ext cx="2203847" cy="850583"/>
          </a:xfrm>
          <a:prstGeom prst="rect">
            <a:avLst/>
          </a:prstGeom>
          <a:noFill/>
        </p:spPr>
        <p:txBody>
          <a:bodyPr wrap="square" lIns="0" tIns="0" rIns="0" bIns="0" rtlCol="0" anchor="t"/>
          <a:lstStyle/>
          <a:p>
            <a:pPr marL="0" indent="0" algn="l">
              <a:lnSpc>
                <a:spcPts val="3300"/>
              </a:lnSpc>
              <a:buNone/>
            </a:pPr>
            <a:r>
              <a:rPr lang="en-US" sz="2650" b="1" dirty="0">
                <a:solidFill>
                  <a:srgbClr val="E1E5CD"/>
                </a:solidFill>
                <a:latin typeface="Outfit Bold" pitchFamily="34" charset="0"/>
                <a:ea typeface="Outfit Bold" pitchFamily="34" charset="-122"/>
                <a:cs typeface="Outfit Bold" pitchFamily="34" charset="-120"/>
              </a:rPr>
              <a:t>Development Tools</a:t>
            </a:r>
            <a:endParaRPr lang="en-US" sz="2650" dirty="0"/>
          </a:p>
        </p:txBody>
      </p:sp>
      <p:sp>
        <p:nvSpPr>
          <p:cNvPr id="13" name="Text 10"/>
          <p:cNvSpPr/>
          <p:nvPr/>
        </p:nvSpPr>
        <p:spPr>
          <a:xfrm>
            <a:off x="6161365" y="3048833"/>
            <a:ext cx="2203847"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Git</a:t>
            </a:r>
            <a:r>
              <a:rPr lang="en-US" sz="1750" dirty="0">
                <a:solidFill>
                  <a:srgbClr val="C2C4B5"/>
                </a:solidFill>
                <a:latin typeface="Bitter" pitchFamily="34" charset="0"/>
                <a:ea typeface="Bitter" pitchFamily="34" charset="-122"/>
                <a:cs typeface="Bitter" pitchFamily="34" charset="-120"/>
              </a:rPr>
              <a:t> – Version control</a:t>
            </a:r>
            <a:endParaRPr lang="en-US" sz="1750" dirty="0"/>
          </a:p>
        </p:txBody>
      </p:sp>
      <p:sp>
        <p:nvSpPr>
          <p:cNvPr id="14" name="Text 11"/>
          <p:cNvSpPr/>
          <p:nvPr/>
        </p:nvSpPr>
        <p:spPr>
          <a:xfrm>
            <a:off x="6161365" y="3853934"/>
            <a:ext cx="2203847"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GitHub</a:t>
            </a:r>
            <a:r>
              <a:rPr lang="en-US" sz="1750" dirty="0">
                <a:solidFill>
                  <a:srgbClr val="C2C4B5"/>
                </a:solidFill>
                <a:latin typeface="Bitter" pitchFamily="34" charset="0"/>
                <a:ea typeface="Bitter" pitchFamily="34" charset="-122"/>
                <a:cs typeface="Bitter" pitchFamily="34" charset="-120"/>
              </a:rPr>
              <a:t> – Code repository</a:t>
            </a:r>
            <a:endParaRPr lang="en-US" sz="1750" dirty="0"/>
          </a:p>
        </p:txBody>
      </p:sp>
      <p:sp>
        <p:nvSpPr>
          <p:cNvPr id="15" name="Text 12"/>
          <p:cNvSpPr/>
          <p:nvPr/>
        </p:nvSpPr>
        <p:spPr>
          <a:xfrm>
            <a:off x="6161365" y="4659035"/>
            <a:ext cx="2203847" cy="1088708"/>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Flask CLI</a:t>
            </a:r>
            <a:r>
              <a:rPr lang="en-US" sz="1750" dirty="0">
                <a:solidFill>
                  <a:srgbClr val="C2C4B5"/>
                </a:solidFill>
                <a:latin typeface="Bitter" pitchFamily="34" charset="0"/>
                <a:ea typeface="Bitter" pitchFamily="34" charset="-122"/>
                <a:cs typeface="Bitter" pitchFamily="34" charset="-120"/>
              </a:rPr>
              <a:t> – Development server</a:t>
            </a:r>
            <a:endParaRPr lang="en-US" sz="1750" dirty="0"/>
          </a:p>
        </p:txBody>
      </p:sp>
      <p:sp>
        <p:nvSpPr>
          <p:cNvPr id="16" name="Text 13"/>
          <p:cNvSpPr/>
          <p:nvPr/>
        </p:nvSpPr>
        <p:spPr>
          <a:xfrm>
            <a:off x="793790" y="6445091"/>
            <a:ext cx="7556421" cy="1088708"/>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This modern technology stack was carefully selected to balance performance, maintainability, and scalability whilst ensuring a smooth development experience and robust application architecture.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323142"/>
            <a:ext cx="6731198" cy="708779"/>
          </a:xfrm>
          <a:prstGeom prst="rect">
            <a:avLst/>
          </a:prstGeom>
          <a:noFill/>
        </p:spPr>
        <p:txBody>
          <a:bodyPr wrap="non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Ticket Lifecycle Workflow</a:t>
            </a:r>
            <a:endParaRPr lang="en-US" sz="4450" dirty="0"/>
          </a:p>
        </p:txBody>
      </p:sp>
      <p:sp>
        <p:nvSpPr>
          <p:cNvPr id="3" name="Text 1"/>
          <p:cNvSpPr/>
          <p:nvPr/>
        </p:nvSpPr>
        <p:spPr>
          <a:xfrm>
            <a:off x="793790" y="2485549"/>
            <a:ext cx="226814" cy="283488"/>
          </a:xfrm>
          <a:prstGeom prst="rect">
            <a:avLst/>
          </a:prstGeom>
          <a:noFill/>
        </p:spPr>
        <p:txBody>
          <a:bodyPr wrap="none" lIns="0" tIns="0" rIns="0" bIns="0" rtlCol="0" anchor="t"/>
          <a:lstStyle/>
          <a:p>
            <a:pPr marL="0" indent="0" algn="l">
              <a:lnSpc>
                <a:spcPts val="2850"/>
              </a:lnSpc>
              <a:buNone/>
            </a:pPr>
            <a:r>
              <a:rPr lang="en-US" sz="1750" dirty="0">
                <a:solidFill>
                  <a:srgbClr val="C2C4B5"/>
                </a:solidFill>
                <a:latin typeface="Outfit Light" pitchFamily="34" charset="0"/>
                <a:ea typeface="Outfit Light" pitchFamily="34" charset="-122"/>
                <a:cs typeface="Outfit Light" pitchFamily="34" charset="-120"/>
              </a:rPr>
              <a:t>01</a:t>
            </a:r>
            <a:endParaRPr lang="en-US" sz="1750" dirty="0"/>
          </a:p>
        </p:txBody>
      </p:sp>
      <p:sp>
        <p:nvSpPr>
          <p:cNvPr id="4" name="Shape 2"/>
          <p:cNvSpPr/>
          <p:nvPr/>
        </p:nvSpPr>
        <p:spPr>
          <a:xfrm>
            <a:off x="793790" y="2840593"/>
            <a:ext cx="4196358" cy="30480"/>
          </a:xfrm>
          <a:prstGeom prst="rect">
            <a:avLst/>
          </a:prstGeom>
          <a:solidFill>
            <a:srgbClr val="9FA582"/>
          </a:solidFill>
        </p:spPr>
        <p:txBody>
          <a:bodyPr/>
          <a:p>
            <a:endParaRPr lang="en-US"/>
          </a:p>
        </p:txBody>
      </p:sp>
      <p:sp>
        <p:nvSpPr>
          <p:cNvPr id="5" name="Text 3"/>
          <p:cNvSpPr/>
          <p:nvPr/>
        </p:nvSpPr>
        <p:spPr>
          <a:xfrm>
            <a:off x="793790" y="3014901"/>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Ticket Creation</a:t>
            </a:r>
            <a:endParaRPr lang="en-US" sz="2200" dirty="0"/>
          </a:p>
        </p:txBody>
      </p:sp>
      <p:sp>
        <p:nvSpPr>
          <p:cNvPr id="6" name="Text 4"/>
          <p:cNvSpPr/>
          <p:nvPr/>
        </p:nvSpPr>
        <p:spPr>
          <a:xfrm>
            <a:off x="793790" y="3505319"/>
            <a:ext cx="4196358" cy="1088708"/>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User submits a support request through the system interface with relevant details and priority level</a:t>
            </a:r>
            <a:endParaRPr lang="en-US" sz="1750" dirty="0"/>
          </a:p>
        </p:txBody>
      </p:sp>
      <p:sp>
        <p:nvSpPr>
          <p:cNvPr id="7" name="Text 5"/>
          <p:cNvSpPr/>
          <p:nvPr/>
        </p:nvSpPr>
        <p:spPr>
          <a:xfrm>
            <a:off x="5216962" y="2485549"/>
            <a:ext cx="226814" cy="283488"/>
          </a:xfrm>
          <a:prstGeom prst="rect">
            <a:avLst/>
          </a:prstGeom>
          <a:noFill/>
        </p:spPr>
        <p:txBody>
          <a:bodyPr wrap="none" lIns="0" tIns="0" rIns="0" bIns="0" rtlCol="0" anchor="t"/>
          <a:lstStyle/>
          <a:p>
            <a:pPr marL="0" indent="0" algn="l">
              <a:lnSpc>
                <a:spcPts val="2850"/>
              </a:lnSpc>
              <a:buNone/>
            </a:pPr>
            <a:r>
              <a:rPr lang="en-US" sz="1750" dirty="0">
                <a:solidFill>
                  <a:srgbClr val="C2C4B5"/>
                </a:solidFill>
                <a:latin typeface="Outfit Light" pitchFamily="34" charset="0"/>
                <a:ea typeface="Outfit Light" pitchFamily="34" charset="-122"/>
                <a:cs typeface="Outfit Light" pitchFamily="34" charset="-120"/>
              </a:rPr>
              <a:t>02</a:t>
            </a:r>
            <a:endParaRPr lang="en-US" sz="1750" dirty="0"/>
          </a:p>
        </p:txBody>
      </p:sp>
      <p:sp>
        <p:nvSpPr>
          <p:cNvPr id="8" name="Shape 6"/>
          <p:cNvSpPr/>
          <p:nvPr/>
        </p:nvSpPr>
        <p:spPr>
          <a:xfrm>
            <a:off x="5216962" y="2840593"/>
            <a:ext cx="4196358" cy="30480"/>
          </a:xfrm>
          <a:prstGeom prst="rect">
            <a:avLst/>
          </a:prstGeom>
          <a:solidFill>
            <a:srgbClr val="9FA582"/>
          </a:solidFill>
        </p:spPr>
      </p:sp>
      <p:sp>
        <p:nvSpPr>
          <p:cNvPr id="9" name="Text 7"/>
          <p:cNvSpPr/>
          <p:nvPr/>
        </p:nvSpPr>
        <p:spPr>
          <a:xfrm>
            <a:off x="5216962" y="3014901"/>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Dashboard Display</a:t>
            </a:r>
            <a:endParaRPr lang="en-US" sz="2200" dirty="0"/>
          </a:p>
        </p:txBody>
      </p:sp>
      <p:sp>
        <p:nvSpPr>
          <p:cNvPr id="10" name="Text 8"/>
          <p:cNvSpPr/>
          <p:nvPr/>
        </p:nvSpPr>
        <p:spPr>
          <a:xfrm>
            <a:off x="5216962" y="3505319"/>
            <a:ext cx="4196358" cy="1088708"/>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Ticket immediately appears in the admin dashboard with all pertinent information visible for review</a:t>
            </a:r>
            <a:endParaRPr lang="en-US" sz="1750" dirty="0"/>
          </a:p>
        </p:txBody>
      </p:sp>
      <p:sp>
        <p:nvSpPr>
          <p:cNvPr id="11" name="Text 9"/>
          <p:cNvSpPr/>
          <p:nvPr/>
        </p:nvSpPr>
        <p:spPr>
          <a:xfrm>
            <a:off x="9640133" y="2485549"/>
            <a:ext cx="226814" cy="283488"/>
          </a:xfrm>
          <a:prstGeom prst="rect">
            <a:avLst/>
          </a:prstGeom>
          <a:noFill/>
        </p:spPr>
        <p:txBody>
          <a:bodyPr wrap="none" lIns="0" tIns="0" rIns="0" bIns="0" rtlCol="0" anchor="t"/>
          <a:lstStyle/>
          <a:p>
            <a:pPr marL="0" indent="0" algn="l">
              <a:lnSpc>
                <a:spcPts val="2850"/>
              </a:lnSpc>
              <a:buNone/>
            </a:pPr>
            <a:r>
              <a:rPr lang="en-US" sz="1750" dirty="0">
                <a:solidFill>
                  <a:srgbClr val="C2C4B5"/>
                </a:solidFill>
                <a:latin typeface="Outfit Light" pitchFamily="34" charset="0"/>
                <a:ea typeface="Outfit Light" pitchFamily="34" charset="-122"/>
                <a:cs typeface="Outfit Light" pitchFamily="34" charset="-120"/>
              </a:rPr>
              <a:t>03</a:t>
            </a:r>
            <a:endParaRPr lang="en-US" sz="1750" dirty="0"/>
          </a:p>
        </p:txBody>
      </p:sp>
      <p:sp>
        <p:nvSpPr>
          <p:cNvPr id="12" name="Shape 10"/>
          <p:cNvSpPr/>
          <p:nvPr/>
        </p:nvSpPr>
        <p:spPr>
          <a:xfrm>
            <a:off x="9640133" y="2840593"/>
            <a:ext cx="4196358" cy="30480"/>
          </a:xfrm>
          <a:prstGeom prst="rect">
            <a:avLst/>
          </a:prstGeom>
          <a:solidFill>
            <a:srgbClr val="9FA582"/>
          </a:solidFill>
        </p:spPr>
      </p:sp>
      <p:sp>
        <p:nvSpPr>
          <p:cNvPr id="13" name="Text 11"/>
          <p:cNvSpPr/>
          <p:nvPr/>
        </p:nvSpPr>
        <p:spPr>
          <a:xfrm>
            <a:off x="9640133" y="3014901"/>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Review &amp; Assignment</a:t>
            </a:r>
            <a:endParaRPr lang="en-US" sz="2200" dirty="0"/>
          </a:p>
        </p:txBody>
      </p:sp>
      <p:sp>
        <p:nvSpPr>
          <p:cNvPr id="14" name="Text 12"/>
          <p:cNvSpPr/>
          <p:nvPr/>
        </p:nvSpPr>
        <p:spPr>
          <a:xfrm>
            <a:off x="9640133" y="3505319"/>
            <a:ext cx="4196358" cy="1088708"/>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Administrator reviews ticket details and assigns it to the most appropriate support agent or team member</a:t>
            </a:r>
            <a:endParaRPr lang="en-US" sz="1750" dirty="0"/>
          </a:p>
        </p:txBody>
      </p:sp>
      <p:sp>
        <p:nvSpPr>
          <p:cNvPr id="15" name="Text 13"/>
          <p:cNvSpPr/>
          <p:nvPr/>
        </p:nvSpPr>
        <p:spPr>
          <a:xfrm>
            <a:off x="793790" y="4990862"/>
            <a:ext cx="226814" cy="283488"/>
          </a:xfrm>
          <a:prstGeom prst="rect">
            <a:avLst/>
          </a:prstGeom>
          <a:noFill/>
        </p:spPr>
        <p:txBody>
          <a:bodyPr wrap="none" lIns="0" tIns="0" rIns="0" bIns="0" rtlCol="0" anchor="t"/>
          <a:lstStyle/>
          <a:p>
            <a:pPr marL="0" indent="0" algn="l">
              <a:lnSpc>
                <a:spcPts val="2850"/>
              </a:lnSpc>
              <a:buNone/>
            </a:pPr>
            <a:r>
              <a:rPr lang="en-US" sz="1750" dirty="0">
                <a:solidFill>
                  <a:srgbClr val="C2C4B5"/>
                </a:solidFill>
                <a:latin typeface="Outfit Light" pitchFamily="34" charset="0"/>
                <a:ea typeface="Outfit Light" pitchFamily="34" charset="-122"/>
                <a:cs typeface="Outfit Light" pitchFamily="34" charset="-120"/>
              </a:rPr>
              <a:t>04</a:t>
            </a:r>
            <a:endParaRPr lang="en-US" sz="1750" dirty="0"/>
          </a:p>
        </p:txBody>
      </p:sp>
      <p:sp>
        <p:nvSpPr>
          <p:cNvPr id="16" name="Shape 14"/>
          <p:cNvSpPr/>
          <p:nvPr/>
        </p:nvSpPr>
        <p:spPr>
          <a:xfrm>
            <a:off x="793790" y="5345906"/>
            <a:ext cx="6407944" cy="30480"/>
          </a:xfrm>
          <a:prstGeom prst="rect">
            <a:avLst/>
          </a:prstGeom>
          <a:solidFill>
            <a:srgbClr val="9FA582"/>
          </a:solidFill>
        </p:spPr>
      </p:sp>
      <p:sp>
        <p:nvSpPr>
          <p:cNvPr id="17" name="Text 15"/>
          <p:cNvSpPr/>
          <p:nvPr/>
        </p:nvSpPr>
        <p:spPr>
          <a:xfrm>
            <a:off x="793790" y="5520214"/>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Status Management</a:t>
            </a:r>
            <a:endParaRPr lang="en-US" sz="2200" dirty="0"/>
          </a:p>
        </p:txBody>
      </p:sp>
      <p:sp>
        <p:nvSpPr>
          <p:cNvPr id="18" name="Text 16"/>
          <p:cNvSpPr/>
          <p:nvPr/>
        </p:nvSpPr>
        <p:spPr>
          <a:xfrm>
            <a:off x="793790" y="6010632"/>
            <a:ext cx="6407944" cy="725805"/>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Ticket status is maintained and updated throughout its lifecycle: Open, In-Progress, or Closed</a:t>
            </a:r>
            <a:endParaRPr lang="en-US" sz="1750" dirty="0"/>
          </a:p>
        </p:txBody>
      </p:sp>
      <p:sp>
        <p:nvSpPr>
          <p:cNvPr id="19" name="Text 17"/>
          <p:cNvSpPr/>
          <p:nvPr/>
        </p:nvSpPr>
        <p:spPr>
          <a:xfrm>
            <a:off x="7428548" y="4990862"/>
            <a:ext cx="226814" cy="283488"/>
          </a:xfrm>
          <a:prstGeom prst="rect">
            <a:avLst/>
          </a:prstGeom>
          <a:noFill/>
        </p:spPr>
        <p:txBody>
          <a:bodyPr wrap="none" lIns="0" tIns="0" rIns="0" bIns="0" rtlCol="0" anchor="t"/>
          <a:lstStyle/>
          <a:p>
            <a:pPr marL="0" indent="0" algn="l">
              <a:lnSpc>
                <a:spcPts val="2850"/>
              </a:lnSpc>
              <a:buNone/>
            </a:pPr>
            <a:r>
              <a:rPr lang="en-US" sz="1750" dirty="0">
                <a:solidFill>
                  <a:srgbClr val="C2C4B5"/>
                </a:solidFill>
                <a:latin typeface="Outfit Light" pitchFamily="34" charset="0"/>
                <a:ea typeface="Outfit Light" pitchFamily="34" charset="-122"/>
                <a:cs typeface="Outfit Light" pitchFamily="34" charset="-120"/>
              </a:rPr>
              <a:t>05</a:t>
            </a:r>
            <a:endParaRPr lang="en-US" sz="1750" dirty="0"/>
          </a:p>
        </p:txBody>
      </p:sp>
      <p:sp>
        <p:nvSpPr>
          <p:cNvPr id="20" name="Shape 18"/>
          <p:cNvSpPr/>
          <p:nvPr/>
        </p:nvSpPr>
        <p:spPr>
          <a:xfrm>
            <a:off x="7428548" y="5345906"/>
            <a:ext cx="6407944" cy="30480"/>
          </a:xfrm>
          <a:prstGeom prst="rect">
            <a:avLst/>
          </a:prstGeom>
          <a:solidFill>
            <a:srgbClr val="9FA582"/>
          </a:solidFill>
        </p:spPr>
      </p:sp>
      <p:sp>
        <p:nvSpPr>
          <p:cNvPr id="21" name="Text 19"/>
          <p:cNvSpPr/>
          <p:nvPr/>
        </p:nvSpPr>
        <p:spPr>
          <a:xfrm>
            <a:off x="7428548" y="5520214"/>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Resolution &amp; Closure</a:t>
            </a:r>
            <a:endParaRPr lang="en-US" sz="2200" dirty="0"/>
          </a:p>
        </p:txBody>
      </p:sp>
      <p:sp>
        <p:nvSpPr>
          <p:cNvPr id="22" name="Text 20"/>
          <p:cNvSpPr/>
          <p:nvPr/>
        </p:nvSpPr>
        <p:spPr>
          <a:xfrm>
            <a:off x="7428865" y="6010910"/>
            <a:ext cx="7200900" cy="2016125"/>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Support agents or admins resolve the issue and mark the ticket as closed with resolution notes</a:t>
            </a:r>
            <a:endParaRPr lang="en-US" sz="1750" dirty="0"/>
          </a:p>
        </p:txBody>
      </p:sp>
      <p:sp>
        <p:nvSpPr>
          <p:cNvPr id="25" name="Text Box 24"/>
          <p:cNvSpPr txBox="1"/>
          <p:nvPr/>
        </p:nvSpPr>
        <p:spPr>
          <a:xfrm>
            <a:off x="4628515" y="2430145"/>
            <a:ext cx="4928235" cy="248285"/>
          </a:xfrm>
          <a:prstGeom prst="rect">
            <a:avLst/>
          </a:prstGeom>
          <a:noFill/>
        </p:spPr>
        <p:txBody>
          <a:bodyPr wrap="square" rtlCol="0">
            <a:noAutofit/>
          </a:bodyPr>
          <a:p>
            <a:endParaRPr lang="en-US"/>
          </a:p>
        </p:txBody>
      </p:sp>
      <p:sp>
        <p:nvSpPr>
          <p:cNvPr id="29" name="Text Box 28"/>
          <p:cNvSpPr txBox="1"/>
          <p:nvPr/>
        </p:nvSpPr>
        <p:spPr>
          <a:xfrm>
            <a:off x="11628755" y="7764145"/>
            <a:ext cx="3001645" cy="443230"/>
          </a:xfrm>
          <a:prstGeom prst="rect">
            <a:avLst/>
          </a:prstGeom>
          <a:solidFill>
            <a:schemeClr val="tx1"/>
          </a:solidFill>
        </p:spPr>
        <p:txBody>
          <a:bodyPr wrap="square" rtlCol="0">
            <a:noAutofit/>
          </a:bodyPr>
          <a:p>
            <a:endParaRPr lang="en-US"/>
          </a:p>
        </p:txBody>
      </p:sp>
      <p:sp>
        <p:nvSpPr>
          <p:cNvPr id="31" name="Text Box 30"/>
          <p:cNvSpPr txBox="1"/>
          <p:nvPr/>
        </p:nvSpPr>
        <p:spPr>
          <a:xfrm>
            <a:off x="11309985" y="5224780"/>
            <a:ext cx="4876800" cy="368300"/>
          </a:xfrm>
          <a:prstGeom prst="rect">
            <a:avLst/>
          </a:prstGeom>
          <a:noFill/>
        </p:spPr>
        <p:txBody>
          <a:bodyPr wrap="square" rtlCol="0">
            <a:spAutoFit/>
          </a:bodyPr>
          <a:p>
            <a:endParaRPr lang="en-US"/>
          </a:p>
        </p:txBody>
      </p:sp>
      <p:sp>
        <p:nvSpPr>
          <p:cNvPr id="34" name="Text Box 33"/>
          <p:cNvSpPr txBox="1"/>
          <p:nvPr/>
        </p:nvSpPr>
        <p:spPr>
          <a:xfrm>
            <a:off x="10316210" y="2240915"/>
            <a:ext cx="4876800" cy="368300"/>
          </a:xfrm>
          <a:prstGeom prst="rect">
            <a:avLst/>
          </a:prstGeom>
          <a:noFill/>
        </p:spPr>
        <p:txBody>
          <a:bodyPr wrap="square" rtlCol="0">
            <a:spAutoFit/>
          </a:bodyPr>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962983"/>
            <a:ext cx="6453902" cy="708779"/>
          </a:xfrm>
          <a:prstGeom prst="rect">
            <a:avLst/>
          </a:prstGeom>
          <a:noFill/>
        </p:spPr>
        <p:txBody>
          <a:bodyPr wrap="non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User Interface Showcase</a:t>
            </a:r>
            <a:endParaRPr lang="en-US" sz="4450" dirty="0"/>
          </a:p>
        </p:txBody>
      </p:sp>
      <p:sp>
        <p:nvSpPr>
          <p:cNvPr id="3" name="Text 1"/>
          <p:cNvSpPr/>
          <p:nvPr/>
        </p:nvSpPr>
        <p:spPr>
          <a:xfrm>
            <a:off x="793790" y="3125391"/>
            <a:ext cx="13042821" cy="362903"/>
          </a:xfrm>
          <a:prstGeom prst="rect">
            <a:avLst/>
          </a:prstGeom>
          <a:noFill/>
        </p:spPr>
        <p:txBody>
          <a:bodyPr wrap="non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The admin panel features a clean, modern interface designed for efficiency and ease of use across all core functions.</a:t>
            </a:r>
            <a:endParaRPr lang="en-US" sz="1750" dirty="0"/>
          </a:p>
        </p:txBody>
      </p:sp>
      <p:sp>
        <p:nvSpPr>
          <p:cNvPr id="4" name="Text 2"/>
          <p:cNvSpPr/>
          <p:nvPr/>
        </p:nvSpPr>
        <p:spPr>
          <a:xfrm>
            <a:off x="793790" y="3970258"/>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Admin Dashboard</a:t>
            </a:r>
            <a:endParaRPr lang="en-US" sz="2200" dirty="0"/>
          </a:p>
        </p:txBody>
      </p:sp>
      <p:sp>
        <p:nvSpPr>
          <p:cNvPr id="5" name="Text 3"/>
          <p:cNvSpPr/>
          <p:nvPr/>
        </p:nvSpPr>
        <p:spPr>
          <a:xfrm>
            <a:off x="793790" y="4460677"/>
            <a:ext cx="3048000" cy="1451610"/>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Comprehensive overview with ticket statistics, recent activity, and quick-access controls</a:t>
            </a:r>
            <a:endParaRPr lang="en-US" sz="1750" dirty="0"/>
          </a:p>
        </p:txBody>
      </p:sp>
      <p:sp>
        <p:nvSpPr>
          <p:cNvPr id="6" name="Text 4"/>
          <p:cNvSpPr/>
          <p:nvPr/>
        </p:nvSpPr>
        <p:spPr>
          <a:xfrm>
            <a:off x="4125278" y="3970258"/>
            <a:ext cx="3048119" cy="708660"/>
          </a:xfrm>
          <a:prstGeom prst="rect">
            <a:avLst/>
          </a:prstGeom>
          <a:noFill/>
        </p:spPr>
        <p:txBody>
          <a:bodyPr wrap="squar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Navigation &amp; Theme Toggle</a:t>
            </a:r>
            <a:endParaRPr lang="en-US" sz="2200" dirty="0"/>
          </a:p>
        </p:txBody>
      </p:sp>
      <p:sp>
        <p:nvSpPr>
          <p:cNvPr id="7" name="Text 5"/>
          <p:cNvSpPr/>
          <p:nvPr/>
        </p:nvSpPr>
        <p:spPr>
          <a:xfrm>
            <a:off x="4125278" y="4815007"/>
            <a:ext cx="3048119" cy="1451610"/>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Intuitive sidebar with dark/light mode switching for personalised viewing preferences</a:t>
            </a:r>
            <a:endParaRPr lang="en-US" sz="1750" dirty="0"/>
          </a:p>
        </p:txBody>
      </p:sp>
      <p:sp>
        <p:nvSpPr>
          <p:cNvPr id="8" name="Text 6"/>
          <p:cNvSpPr/>
          <p:nvPr/>
        </p:nvSpPr>
        <p:spPr>
          <a:xfrm>
            <a:off x="7456884" y="3970258"/>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Ticket Assignment</a:t>
            </a:r>
            <a:endParaRPr lang="en-US" sz="2200" dirty="0"/>
          </a:p>
        </p:txBody>
      </p:sp>
      <p:sp>
        <p:nvSpPr>
          <p:cNvPr id="9" name="Text 7"/>
          <p:cNvSpPr/>
          <p:nvPr/>
        </p:nvSpPr>
        <p:spPr>
          <a:xfrm>
            <a:off x="7456884" y="4460677"/>
            <a:ext cx="3048119" cy="1088708"/>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Card-based layout with dropdown selections for efficient ticket distribution</a:t>
            </a:r>
            <a:endParaRPr lang="en-US" sz="1750" dirty="0"/>
          </a:p>
        </p:txBody>
      </p:sp>
      <p:sp>
        <p:nvSpPr>
          <p:cNvPr id="10" name="Text 8"/>
          <p:cNvSpPr/>
          <p:nvPr/>
        </p:nvSpPr>
        <p:spPr>
          <a:xfrm>
            <a:off x="10788491" y="3970258"/>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Profile Management</a:t>
            </a:r>
            <a:endParaRPr lang="en-US" sz="2200" dirty="0"/>
          </a:p>
        </p:txBody>
      </p:sp>
      <p:sp>
        <p:nvSpPr>
          <p:cNvPr id="11" name="Text 9"/>
          <p:cNvSpPr/>
          <p:nvPr/>
        </p:nvSpPr>
        <p:spPr>
          <a:xfrm>
            <a:off x="10788491" y="4460677"/>
            <a:ext cx="3048119" cy="1088708"/>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Customisable profile page with photo upload, personal details, and edit capabilities</a:t>
            </a:r>
            <a:endParaRPr lang="en-US" sz="1750" dirty="0"/>
          </a:p>
        </p:txBody>
      </p:sp>
      <p:sp>
        <p:nvSpPr>
          <p:cNvPr id="12" name="Text Box 11"/>
          <p:cNvSpPr txBox="1"/>
          <p:nvPr/>
        </p:nvSpPr>
        <p:spPr>
          <a:xfrm>
            <a:off x="12481560" y="7651115"/>
            <a:ext cx="2104390" cy="509270"/>
          </a:xfrm>
          <a:prstGeom prst="rect">
            <a:avLst/>
          </a:prstGeom>
          <a:solidFill>
            <a:schemeClr val="tx1"/>
          </a:solidFill>
        </p:spPr>
        <p:txBody>
          <a:bodyPr wrap="square" rtlCol="0">
            <a:noAutofit/>
          </a:bodyPr>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2818" y="505063"/>
            <a:ext cx="4840367" cy="573881"/>
          </a:xfrm>
          <a:prstGeom prst="rect">
            <a:avLst/>
          </a:prstGeom>
          <a:noFill/>
        </p:spPr>
        <p:txBody>
          <a:bodyPr wrap="none" lIns="0" tIns="0" rIns="0" bIns="0" rtlCol="0" anchor="t"/>
          <a:lstStyle/>
          <a:p>
            <a:pPr marL="0" indent="0" algn="l">
              <a:lnSpc>
                <a:spcPts val="4500"/>
              </a:lnSpc>
              <a:buNone/>
            </a:pPr>
            <a:r>
              <a:rPr lang="en-US" sz="3600" b="1" dirty="0">
                <a:solidFill>
                  <a:srgbClr val="E1E5CD"/>
                </a:solidFill>
                <a:latin typeface="Outfit Bold" pitchFamily="34" charset="0"/>
                <a:ea typeface="Outfit Bold" pitchFamily="34" charset="-122"/>
                <a:cs typeface="Outfit Bold" pitchFamily="34" charset="-120"/>
              </a:rPr>
              <a:t>System Demonstration</a:t>
            </a:r>
            <a:endParaRPr lang="en-US" sz="3600" dirty="0"/>
          </a:p>
        </p:txBody>
      </p:sp>
      <p:sp>
        <p:nvSpPr>
          <p:cNvPr id="3" name="Shape 1"/>
          <p:cNvSpPr/>
          <p:nvPr>
            <p:custDataLst>
              <p:tags r:id="rId1"/>
            </p:custDataLst>
          </p:nvPr>
        </p:nvSpPr>
        <p:spPr>
          <a:xfrm>
            <a:off x="7303770" y="1446252"/>
            <a:ext cx="22860" cy="5483900"/>
          </a:xfrm>
          <a:prstGeom prst="roundRect">
            <a:avLst>
              <a:gd name="adj" fmla="val 120515"/>
            </a:avLst>
          </a:prstGeom>
          <a:solidFill>
            <a:srgbClr val="545557"/>
          </a:solidFill>
        </p:spPr>
      </p:sp>
      <p:sp>
        <p:nvSpPr>
          <p:cNvPr id="4" name="Shape 2"/>
          <p:cNvSpPr/>
          <p:nvPr>
            <p:custDataLst>
              <p:tags r:id="rId2"/>
            </p:custDataLst>
          </p:nvPr>
        </p:nvSpPr>
        <p:spPr>
          <a:xfrm>
            <a:off x="6580584" y="1641396"/>
            <a:ext cx="550902" cy="22860"/>
          </a:xfrm>
          <a:prstGeom prst="roundRect">
            <a:avLst>
              <a:gd name="adj" fmla="val 120515"/>
            </a:avLst>
          </a:prstGeom>
          <a:solidFill>
            <a:srgbClr val="545557"/>
          </a:solidFill>
        </p:spPr>
      </p:sp>
      <p:sp>
        <p:nvSpPr>
          <p:cNvPr id="5" name="Shape 3"/>
          <p:cNvSpPr/>
          <p:nvPr>
            <p:custDataLst>
              <p:tags r:id="rId3"/>
            </p:custDataLst>
          </p:nvPr>
        </p:nvSpPr>
        <p:spPr>
          <a:xfrm>
            <a:off x="7108627" y="1446252"/>
            <a:ext cx="413147" cy="413147"/>
          </a:xfrm>
          <a:prstGeom prst="roundRect">
            <a:avLst>
              <a:gd name="adj" fmla="val 6668"/>
            </a:avLst>
          </a:prstGeom>
          <a:solidFill>
            <a:srgbClr val="3B3C3E"/>
          </a:solidFill>
        </p:spPr>
      </p:sp>
      <p:sp>
        <p:nvSpPr>
          <p:cNvPr id="6" name="Text 4"/>
          <p:cNvSpPr/>
          <p:nvPr>
            <p:custDataLst>
              <p:tags r:id="rId4"/>
            </p:custDataLst>
          </p:nvPr>
        </p:nvSpPr>
        <p:spPr>
          <a:xfrm>
            <a:off x="7177504" y="1480661"/>
            <a:ext cx="275392" cy="344329"/>
          </a:xfrm>
          <a:prstGeom prst="rect">
            <a:avLst/>
          </a:prstGeom>
          <a:noFill/>
        </p:spPr>
        <p:txBody>
          <a:bodyPr wrap="none" lIns="0" tIns="0" rIns="0" bIns="0" rtlCol="0" anchor="t"/>
          <a:lstStyle/>
          <a:p>
            <a:pPr marL="0" indent="0" algn="ctr">
              <a:lnSpc>
                <a:spcPts val="2150"/>
              </a:lnSpc>
              <a:buNone/>
            </a:pPr>
            <a:r>
              <a:rPr lang="en-US" sz="2150" b="1" dirty="0">
                <a:solidFill>
                  <a:srgbClr val="C2C4B5"/>
                </a:solidFill>
                <a:latin typeface="Outfit Bold" pitchFamily="34" charset="0"/>
                <a:ea typeface="Outfit Bold" pitchFamily="34" charset="-122"/>
                <a:cs typeface="Outfit Bold" pitchFamily="34" charset="-120"/>
              </a:rPr>
              <a:t>1</a:t>
            </a:r>
            <a:endParaRPr lang="en-US" sz="2150" dirty="0"/>
          </a:p>
        </p:txBody>
      </p:sp>
      <p:sp>
        <p:nvSpPr>
          <p:cNvPr id="7" name="Text 5"/>
          <p:cNvSpPr/>
          <p:nvPr>
            <p:custDataLst>
              <p:tags r:id="rId5"/>
            </p:custDataLst>
          </p:nvPr>
        </p:nvSpPr>
        <p:spPr>
          <a:xfrm>
            <a:off x="4101227" y="1509355"/>
            <a:ext cx="2295763" cy="286941"/>
          </a:xfrm>
          <a:prstGeom prst="rect">
            <a:avLst/>
          </a:prstGeom>
          <a:noFill/>
        </p:spPr>
        <p:txBody>
          <a:bodyPr wrap="none" lIns="0" tIns="0" rIns="0" bIns="0" rtlCol="0" anchor="t"/>
          <a:lstStyle/>
          <a:p>
            <a:pPr marL="0" indent="0" algn="r">
              <a:lnSpc>
                <a:spcPts val="2250"/>
              </a:lnSpc>
              <a:buNone/>
            </a:pPr>
            <a:r>
              <a:rPr lang="en-US" sz="1800" b="1" dirty="0">
                <a:solidFill>
                  <a:srgbClr val="C2C4B5"/>
                </a:solidFill>
                <a:latin typeface="Outfit Bold" pitchFamily="34" charset="0"/>
                <a:ea typeface="Outfit Bold" pitchFamily="34" charset="-122"/>
                <a:cs typeface="Outfit Bold" pitchFamily="34" charset="-120"/>
              </a:rPr>
              <a:t>Login</a:t>
            </a:r>
            <a:endParaRPr lang="en-US" sz="1800" dirty="0"/>
          </a:p>
        </p:txBody>
      </p:sp>
      <p:sp>
        <p:nvSpPr>
          <p:cNvPr id="8" name="Text 6"/>
          <p:cNvSpPr/>
          <p:nvPr>
            <p:custDataLst>
              <p:tags r:id="rId6"/>
            </p:custDataLst>
          </p:nvPr>
        </p:nvSpPr>
        <p:spPr>
          <a:xfrm>
            <a:off x="642818" y="1906429"/>
            <a:ext cx="5754172" cy="293846"/>
          </a:xfrm>
          <a:prstGeom prst="rect">
            <a:avLst/>
          </a:prstGeom>
          <a:noFill/>
        </p:spPr>
        <p:txBody>
          <a:bodyPr wrap="none" lIns="0" tIns="0" rIns="0" bIns="0" rtlCol="0" anchor="t"/>
          <a:lstStyle/>
          <a:p>
            <a:pPr marL="0" indent="0" algn="r">
              <a:lnSpc>
                <a:spcPts val="2300"/>
              </a:lnSpc>
              <a:buNone/>
            </a:pPr>
            <a:r>
              <a:rPr lang="en-US" sz="1400" dirty="0">
                <a:solidFill>
                  <a:srgbClr val="C2C4B5"/>
                </a:solidFill>
                <a:latin typeface="Bitter" pitchFamily="34" charset="0"/>
                <a:ea typeface="Bitter" pitchFamily="34" charset="-122"/>
                <a:cs typeface="Bitter" pitchFamily="34" charset="-120"/>
              </a:rPr>
              <a:t>Secure authentication with role-based access</a:t>
            </a:r>
            <a:endParaRPr lang="en-US" sz="1400" dirty="0"/>
          </a:p>
        </p:txBody>
      </p:sp>
      <p:sp>
        <p:nvSpPr>
          <p:cNvPr id="9" name="Shape 7"/>
          <p:cNvSpPr/>
          <p:nvPr>
            <p:custDataLst>
              <p:tags r:id="rId7"/>
            </p:custDataLst>
          </p:nvPr>
        </p:nvSpPr>
        <p:spPr>
          <a:xfrm>
            <a:off x="7498913" y="2743319"/>
            <a:ext cx="550902" cy="22860"/>
          </a:xfrm>
          <a:prstGeom prst="roundRect">
            <a:avLst>
              <a:gd name="adj" fmla="val 120515"/>
            </a:avLst>
          </a:prstGeom>
          <a:solidFill>
            <a:srgbClr val="545557"/>
          </a:solidFill>
        </p:spPr>
      </p:sp>
      <p:sp>
        <p:nvSpPr>
          <p:cNvPr id="10" name="Shape 8"/>
          <p:cNvSpPr/>
          <p:nvPr>
            <p:custDataLst>
              <p:tags r:id="rId8"/>
            </p:custDataLst>
          </p:nvPr>
        </p:nvSpPr>
        <p:spPr>
          <a:xfrm>
            <a:off x="7108627" y="2548176"/>
            <a:ext cx="413147" cy="413147"/>
          </a:xfrm>
          <a:prstGeom prst="roundRect">
            <a:avLst>
              <a:gd name="adj" fmla="val 6668"/>
            </a:avLst>
          </a:prstGeom>
          <a:solidFill>
            <a:srgbClr val="3B3C3E"/>
          </a:solidFill>
        </p:spPr>
      </p:sp>
      <p:sp>
        <p:nvSpPr>
          <p:cNvPr id="11" name="Text 9"/>
          <p:cNvSpPr/>
          <p:nvPr>
            <p:custDataLst>
              <p:tags r:id="rId9"/>
            </p:custDataLst>
          </p:nvPr>
        </p:nvSpPr>
        <p:spPr>
          <a:xfrm>
            <a:off x="7177504" y="2582585"/>
            <a:ext cx="275392" cy="344329"/>
          </a:xfrm>
          <a:prstGeom prst="rect">
            <a:avLst/>
          </a:prstGeom>
          <a:noFill/>
        </p:spPr>
        <p:txBody>
          <a:bodyPr wrap="none" lIns="0" tIns="0" rIns="0" bIns="0" rtlCol="0" anchor="t"/>
          <a:lstStyle/>
          <a:p>
            <a:pPr marL="0" indent="0" algn="ctr">
              <a:lnSpc>
                <a:spcPts val="2150"/>
              </a:lnSpc>
              <a:buNone/>
            </a:pPr>
            <a:r>
              <a:rPr lang="en-US" sz="2150" b="1" dirty="0">
                <a:solidFill>
                  <a:srgbClr val="C2C4B5"/>
                </a:solidFill>
                <a:latin typeface="Outfit Bold" pitchFamily="34" charset="0"/>
                <a:ea typeface="Outfit Bold" pitchFamily="34" charset="-122"/>
                <a:cs typeface="Outfit Bold" pitchFamily="34" charset="-120"/>
              </a:rPr>
              <a:t>2</a:t>
            </a:r>
            <a:endParaRPr lang="en-US" sz="2150" dirty="0"/>
          </a:p>
        </p:txBody>
      </p:sp>
      <p:sp>
        <p:nvSpPr>
          <p:cNvPr id="12" name="Text 10"/>
          <p:cNvSpPr/>
          <p:nvPr>
            <p:custDataLst>
              <p:tags r:id="rId10"/>
            </p:custDataLst>
          </p:nvPr>
        </p:nvSpPr>
        <p:spPr>
          <a:xfrm>
            <a:off x="8233410" y="2611279"/>
            <a:ext cx="2295763" cy="286941"/>
          </a:xfrm>
          <a:prstGeom prst="rect">
            <a:avLst/>
          </a:prstGeom>
          <a:noFill/>
        </p:spPr>
        <p:txBody>
          <a:bodyPr wrap="none" lIns="0" tIns="0" rIns="0" bIns="0" rtlCol="0" anchor="t"/>
          <a:lstStyle/>
          <a:p>
            <a:pPr marL="0" indent="0" algn="l">
              <a:lnSpc>
                <a:spcPts val="2250"/>
              </a:lnSpc>
              <a:buNone/>
            </a:pPr>
            <a:r>
              <a:rPr lang="en-US" sz="1800" b="1" dirty="0">
                <a:solidFill>
                  <a:srgbClr val="C2C4B5"/>
                </a:solidFill>
                <a:latin typeface="Outfit Bold" pitchFamily="34" charset="0"/>
                <a:ea typeface="Outfit Bold" pitchFamily="34" charset="-122"/>
                <a:cs typeface="Outfit Bold" pitchFamily="34" charset="-120"/>
              </a:rPr>
              <a:t>Dashboard</a:t>
            </a:r>
            <a:endParaRPr lang="en-US" sz="1800" dirty="0"/>
          </a:p>
        </p:txBody>
      </p:sp>
      <p:sp>
        <p:nvSpPr>
          <p:cNvPr id="13" name="Text 11"/>
          <p:cNvSpPr/>
          <p:nvPr>
            <p:custDataLst>
              <p:tags r:id="rId11"/>
            </p:custDataLst>
          </p:nvPr>
        </p:nvSpPr>
        <p:spPr>
          <a:xfrm>
            <a:off x="8233410" y="3008352"/>
            <a:ext cx="5754172" cy="293846"/>
          </a:xfrm>
          <a:prstGeom prst="rect">
            <a:avLst/>
          </a:prstGeom>
          <a:noFill/>
        </p:spPr>
        <p:txBody>
          <a:bodyPr wrap="none" lIns="0" tIns="0" rIns="0" bIns="0" rtlCol="0" anchor="t"/>
          <a:lstStyle/>
          <a:p>
            <a:pPr marL="0" indent="0" algn="l">
              <a:lnSpc>
                <a:spcPts val="2300"/>
              </a:lnSpc>
              <a:buNone/>
            </a:pPr>
            <a:r>
              <a:rPr lang="en-US" sz="1400" dirty="0">
                <a:solidFill>
                  <a:srgbClr val="C2C4B5"/>
                </a:solidFill>
                <a:latin typeface="Bitter" pitchFamily="34" charset="0"/>
                <a:ea typeface="Bitter" pitchFamily="34" charset="-122"/>
                <a:cs typeface="Bitter" pitchFamily="34" charset="-120"/>
              </a:rPr>
              <a:t>Overview of all tickets and system metrics</a:t>
            </a:r>
            <a:endParaRPr lang="en-US" sz="1400" dirty="0"/>
          </a:p>
        </p:txBody>
      </p:sp>
      <p:sp>
        <p:nvSpPr>
          <p:cNvPr id="14" name="Shape 12"/>
          <p:cNvSpPr/>
          <p:nvPr>
            <p:custDataLst>
              <p:tags r:id="rId12"/>
            </p:custDataLst>
          </p:nvPr>
        </p:nvSpPr>
        <p:spPr>
          <a:xfrm>
            <a:off x="6580584" y="3693081"/>
            <a:ext cx="550902" cy="22860"/>
          </a:xfrm>
          <a:prstGeom prst="roundRect">
            <a:avLst>
              <a:gd name="adj" fmla="val 120515"/>
            </a:avLst>
          </a:prstGeom>
          <a:solidFill>
            <a:srgbClr val="545557"/>
          </a:solidFill>
        </p:spPr>
      </p:sp>
      <p:sp>
        <p:nvSpPr>
          <p:cNvPr id="15" name="Shape 13"/>
          <p:cNvSpPr/>
          <p:nvPr>
            <p:custDataLst>
              <p:tags r:id="rId13"/>
            </p:custDataLst>
          </p:nvPr>
        </p:nvSpPr>
        <p:spPr>
          <a:xfrm>
            <a:off x="7108627" y="3497937"/>
            <a:ext cx="413147" cy="413147"/>
          </a:xfrm>
          <a:prstGeom prst="roundRect">
            <a:avLst>
              <a:gd name="adj" fmla="val 6668"/>
            </a:avLst>
          </a:prstGeom>
          <a:solidFill>
            <a:srgbClr val="3B3C3E"/>
          </a:solidFill>
        </p:spPr>
      </p:sp>
      <p:sp>
        <p:nvSpPr>
          <p:cNvPr id="16" name="Text 14"/>
          <p:cNvSpPr/>
          <p:nvPr>
            <p:custDataLst>
              <p:tags r:id="rId14"/>
            </p:custDataLst>
          </p:nvPr>
        </p:nvSpPr>
        <p:spPr>
          <a:xfrm>
            <a:off x="7177504" y="3532346"/>
            <a:ext cx="275392" cy="344329"/>
          </a:xfrm>
          <a:prstGeom prst="rect">
            <a:avLst/>
          </a:prstGeom>
          <a:noFill/>
        </p:spPr>
        <p:txBody>
          <a:bodyPr wrap="none" lIns="0" tIns="0" rIns="0" bIns="0" rtlCol="0" anchor="t"/>
          <a:lstStyle/>
          <a:p>
            <a:pPr marL="0" indent="0" algn="ctr">
              <a:lnSpc>
                <a:spcPts val="2150"/>
              </a:lnSpc>
              <a:buNone/>
            </a:pPr>
            <a:r>
              <a:rPr lang="en-US" sz="2150" b="1" dirty="0">
                <a:solidFill>
                  <a:srgbClr val="C2C4B5"/>
                </a:solidFill>
                <a:latin typeface="Outfit Bold" pitchFamily="34" charset="0"/>
                <a:ea typeface="Outfit Bold" pitchFamily="34" charset="-122"/>
                <a:cs typeface="Outfit Bold" pitchFamily="34" charset="-120"/>
              </a:rPr>
              <a:t>3</a:t>
            </a:r>
            <a:endParaRPr lang="en-US" sz="2150" dirty="0"/>
          </a:p>
        </p:txBody>
      </p:sp>
      <p:sp>
        <p:nvSpPr>
          <p:cNvPr id="17" name="Text 15"/>
          <p:cNvSpPr/>
          <p:nvPr>
            <p:custDataLst>
              <p:tags r:id="rId15"/>
            </p:custDataLst>
          </p:nvPr>
        </p:nvSpPr>
        <p:spPr>
          <a:xfrm>
            <a:off x="4101227" y="3561040"/>
            <a:ext cx="2295763" cy="286941"/>
          </a:xfrm>
          <a:prstGeom prst="rect">
            <a:avLst/>
          </a:prstGeom>
          <a:noFill/>
        </p:spPr>
        <p:txBody>
          <a:bodyPr wrap="none" lIns="0" tIns="0" rIns="0" bIns="0" rtlCol="0" anchor="t"/>
          <a:lstStyle/>
          <a:p>
            <a:pPr marL="0" indent="0" algn="r">
              <a:lnSpc>
                <a:spcPts val="2250"/>
              </a:lnSpc>
              <a:buNone/>
            </a:pPr>
            <a:r>
              <a:rPr lang="en-US" sz="1800" b="1" dirty="0">
                <a:solidFill>
                  <a:srgbClr val="C2C4B5"/>
                </a:solidFill>
                <a:latin typeface="Outfit Bold" pitchFamily="34" charset="0"/>
                <a:ea typeface="Outfit Bold" pitchFamily="34" charset="-122"/>
                <a:cs typeface="Outfit Bold" pitchFamily="34" charset="-120"/>
              </a:rPr>
              <a:t>Manage</a:t>
            </a:r>
            <a:endParaRPr lang="en-US" sz="1800" dirty="0"/>
          </a:p>
        </p:txBody>
      </p:sp>
      <p:sp>
        <p:nvSpPr>
          <p:cNvPr id="18" name="Text 16"/>
          <p:cNvSpPr/>
          <p:nvPr>
            <p:custDataLst>
              <p:tags r:id="rId16"/>
            </p:custDataLst>
          </p:nvPr>
        </p:nvSpPr>
        <p:spPr>
          <a:xfrm>
            <a:off x="642818" y="3958114"/>
            <a:ext cx="5754172" cy="293846"/>
          </a:xfrm>
          <a:prstGeom prst="rect">
            <a:avLst/>
          </a:prstGeom>
          <a:noFill/>
        </p:spPr>
        <p:txBody>
          <a:bodyPr wrap="none" lIns="0" tIns="0" rIns="0" bIns="0" rtlCol="0" anchor="t"/>
          <a:lstStyle/>
          <a:p>
            <a:pPr marL="0" indent="0" algn="r">
              <a:lnSpc>
                <a:spcPts val="2300"/>
              </a:lnSpc>
              <a:buNone/>
            </a:pPr>
            <a:r>
              <a:rPr lang="en-US" sz="1400" dirty="0">
                <a:solidFill>
                  <a:srgbClr val="C2C4B5"/>
                </a:solidFill>
                <a:latin typeface="Bitter" pitchFamily="34" charset="0"/>
                <a:ea typeface="Bitter" pitchFamily="34" charset="-122"/>
                <a:cs typeface="Bitter" pitchFamily="34" charset="-120"/>
              </a:rPr>
              <a:t>Assign, update, and track ticket progress</a:t>
            </a:r>
            <a:endParaRPr lang="en-US" sz="1400" dirty="0"/>
          </a:p>
        </p:txBody>
      </p:sp>
      <p:sp>
        <p:nvSpPr>
          <p:cNvPr id="19" name="Shape 17"/>
          <p:cNvSpPr/>
          <p:nvPr>
            <p:custDataLst>
              <p:tags r:id="rId17"/>
            </p:custDataLst>
          </p:nvPr>
        </p:nvSpPr>
        <p:spPr>
          <a:xfrm>
            <a:off x="7498913" y="4642961"/>
            <a:ext cx="550902" cy="22860"/>
          </a:xfrm>
          <a:prstGeom prst="roundRect">
            <a:avLst>
              <a:gd name="adj" fmla="val 120515"/>
            </a:avLst>
          </a:prstGeom>
          <a:solidFill>
            <a:srgbClr val="545557"/>
          </a:solidFill>
        </p:spPr>
      </p:sp>
      <p:sp>
        <p:nvSpPr>
          <p:cNvPr id="20" name="Shape 18"/>
          <p:cNvSpPr/>
          <p:nvPr>
            <p:custDataLst>
              <p:tags r:id="rId18"/>
            </p:custDataLst>
          </p:nvPr>
        </p:nvSpPr>
        <p:spPr>
          <a:xfrm>
            <a:off x="7108627" y="4447818"/>
            <a:ext cx="413147" cy="413147"/>
          </a:xfrm>
          <a:prstGeom prst="roundRect">
            <a:avLst>
              <a:gd name="adj" fmla="val 6668"/>
            </a:avLst>
          </a:prstGeom>
          <a:solidFill>
            <a:srgbClr val="3B3C3E"/>
          </a:solidFill>
        </p:spPr>
      </p:sp>
      <p:sp>
        <p:nvSpPr>
          <p:cNvPr id="21" name="Text 19"/>
          <p:cNvSpPr/>
          <p:nvPr>
            <p:custDataLst>
              <p:tags r:id="rId19"/>
            </p:custDataLst>
          </p:nvPr>
        </p:nvSpPr>
        <p:spPr>
          <a:xfrm>
            <a:off x="7177504" y="4482227"/>
            <a:ext cx="275392" cy="344329"/>
          </a:xfrm>
          <a:prstGeom prst="rect">
            <a:avLst/>
          </a:prstGeom>
          <a:noFill/>
        </p:spPr>
        <p:txBody>
          <a:bodyPr wrap="none" lIns="0" tIns="0" rIns="0" bIns="0" rtlCol="0" anchor="t"/>
          <a:lstStyle/>
          <a:p>
            <a:pPr marL="0" indent="0" algn="ctr">
              <a:lnSpc>
                <a:spcPts val="2150"/>
              </a:lnSpc>
              <a:buNone/>
            </a:pPr>
            <a:r>
              <a:rPr lang="en-US" sz="2150" b="1" dirty="0">
                <a:solidFill>
                  <a:srgbClr val="C2C4B5"/>
                </a:solidFill>
                <a:latin typeface="Outfit Bold" pitchFamily="34" charset="0"/>
                <a:ea typeface="Outfit Bold" pitchFamily="34" charset="-122"/>
                <a:cs typeface="Outfit Bold" pitchFamily="34" charset="-120"/>
              </a:rPr>
              <a:t>4</a:t>
            </a:r>
            <a:endParaRPr lang="en-US" sz="2150" dirty="0"/>
          </a:p>
        </p:txBody>
      </p:sp>
      <p:sp>
        <p:nvSpPr>
          <p:cNvPr id="22" name="Text 20"/>
          <p:cNvSpPr/>
          <p:nvPr>
            <p:custDataLst>
              <p:tags r:id="rId20"/>
            </p:custDataLst>
          </p:nvPr>
        </p:nvSpPr>
        <p:spPr>
          <a:xfrm>
            <a:off x="8233410" y="4510921"/>
            <a:ext cx="2295763" cy="286941"/>
          </a:xfrm>
          <a:prstGeom prst="rect">
            <a:avLst/>
          </a:prstGeom>
          <a:noFill/>
        </p:spPr>
        <p:txBody>
          <a:bodyPr wrap="none" lIns="0" tIns="0" rIns="0" bIns="0" rtlCol="0" anchor="t"/>
          <a:lstStyle/>
          <a:p>
            <a:pPr marL="0" indent="0" algn="l">
              <a:lnSpc>
                <a:spcPts val="2250"/>
              </a:lnSpc>
              <a:buNone/>
            </a:pPr>
            <a:r>
              <a:rPr lang="en-US" sz="1800" b="1" dirty="0">
                <a:solidFill>
                  <a:srgbClr val="C2C4B5"/>
                </a:solidFill>
                <a:latin typeface="Outfit Bold" pitchFamily="34" charset="0"/>
                <a:ea typeface="Outfit Bold" pitchFamily="34" charset="-122"/>
                <a:cs typeface="Outfit Bold" pitchFamily="34" charset="-120"/>
              </a:rPr>
              <a:t>Profile</a:t>
            </a:r>
            <a:endParaRPr lang="en-US" sz="1800" dirty="0"/>
          </a:p>
        </p:txBody>
      </p:sp>
      <p:sp>
        <p:nvSpPr>
          <p:cNvPr id="23" name="Text 21"/>
          <p:cNvSpPr/>
          <p:nvPr>
            <p:custDataLst>
              <p:tags r:id="rId21"/>
            </p:custDataLst>
          </p:nvPr>
        </p:nvSpPr>
        <p:spPr>
          <a:xfrm>
            <a:off x="8233410" y="4907994"/>
            <a:ext cx="5754172" cy="293846"/>
          </a:xfrm>
          <a:prstGeom prst="rect">
            <a:avLst/>
          </a:prstGeom>
          <a:noFill/>
        </p:spPr>
        <p:txBody>
          <a:bodyPr wrap="none" lIns="0" tIns="0" rIns="0" bIns="0" rtlCol="0" anchor="t"/>
          <a:lstStyle/>
          <a:p>
            <a:pPr marL="0" indent="0" algn="l">
              <a:lnSpc>
                <a:spcPts val="2300"/>
              </a:lnSpc>
              <a:buNone/>
            </a:pPr>
            <a:r>
              <a:rPr lang="en-US" sz="1400" dirty="0">
                <a:solidFill>
                  <a:srgbClr val="C2C4B5"/>
                </a:solidFill>
                <a:latin typeface="Bitter" pitchFamily="34" charset="0"/>
                <a:ea typeface="Bitter" pitchFamily="34" charset="-122"/>
                <a:cs typeface="Bitter" pitchFamily="34" charset="-120"/>
              </a:rPr>
              <a:t>Customise settings and personal information</a:t>
            </a:r>
            <a:endParaRPr lang="en-US" sz="1400" dirty="0"/>
          </a:p>
        </p:txBody>
      </p:sp>
      <p:sp>
        <p:nvSpPr>
          <p:cNvPr id="24" name="Shape 22"/>
          <p:cNvSpPr/>
          <p:nvPr>
            <p:custDataLst>
              <p:tags r:id="rId22"/>
            </p:custDataLst>
          </p:nvPr>
        </p:nvSpPr>
        <p:spPr>
          <a:xfrm>
            <a:off x="6580584" y="5592842"/>
            <a:ext cx="550902" cy="22860"/>
          </a:xfrm>
          <a:prstGeom prst="roundRect">
            <a:avLst>
              <a:gd name="adj" fmla="val 120515"/>
            </a:avLst>
          </a:prstGeom>
          <a:solidFill>
            <a:srgbClr val="545557"/>
          </a:solidFill>
        </p:spPr>
      </p:sp>
      <p:sp>
        <p:nvSpPr>
          <p:cNvPr id="25" name="Shape 23"/>
          <p:cNvSpPr/>
          <p:nvPr>
            <p:custDataLst>
              <p:tags r:id="rId23"/>
            </p:custDataLst>
          </p:nvPr>
        </p:nvSpPr>
        <p:spPr>
          <a:xfrm>
            <a:off x="7108627" y="5397698"/>
            <a:ext cx="413147" cy="413147"/>
          </a:xfrm>
          <a:prstGeom prst="roundRect">
            <a:avLst>
              <a:gd name="adj" fmla="val 6668"/>
            </a:avLst>
          </a:prstGeom>
          <a:solidFill>
            <a:srgbClr val="3B3C3E"/>
          </a:solidFill>
        </p:spPr>
      </p:sp>
      <p:sp>
        <p:nvSpPr>
          <p:cNvPr id="26" name="Text 24"/>
          <p:cNvSpPr/>
          <p:nvPr>
            <p:custDataLst>
              <p:tags r:id="rId24"/>
            </p:custDataLst>
          </p:nvPr>
        </p:nvSpPr>
        <p:spPr>
          <a:xfrm>
            <a:off x="7177504" y="5432107"/>
            <a:ext cx="275392" cy="344329"/>
          </a:xfrm>
          <a:prstGeom prst="rect">
            <a:avLst/>
          </a:prstGeom>
          <a:noFill/>
        </p:spPr>
        <p:txBody>
          <a:bodyPr wrap="none" lIns="0" tIns="0" rIns="0" bIns="0" rtlCol="0" anchor="t"/>
          <a:lstStyle/>
          <a:p>
            <a:pPr marL="0" indent="0" algn="ctr">
              <a:lnSpc>
                <a:spcPts val="2150"/>
              </a:lnSpc>
              <a:buNone/>
            </a:pPr>
            <a:r>
              <a:rPr lang="en-US" sz="2150" b="1" dirty="0">
                <a:solidFill>
                  <a:srgbClr val="C2C4B5"/>
                </a:solidFill>
                <a:latin typeface="Outfit Bold" pitchFamily="34" charset="0"/>
                <a:ea typeface="Outfit Bold" pitchFamily="34" charset="-122"/>
                <a:cs typeface="Outfit Bold" pitchFamily="34" charset="-120"/>
              </a:rPr>
              <a:t>5</a:t>
            </a:r>
            <a:endParaRPr lang="en-US" sz="2150" dirty="0"/>
          </a:p>
        </p:txBody>
      </p:sp>
      <p:sp>
        <p:nvSpPr>
          <p:cNvPr id="27" name="Text 25"/>
          <p:cNvSpPr/>
          <p:nvPr>
            <p:custDataLst>
              <p:tags r:id="rId25"/>
            </p:custDataLst>
          </p:nvPr>
        </p:nvSpPr>
        <p:spPr>
          <a:xfrm>
            <a:off x="4101227" y="5460802"/>
            <a:ext cx="2295763" cy="286941"/>
          </a:xfrm>
          <a:prstGeom prst="rect">
            <a:avLst/>
          </a:prstGeom>
          <a:noFill/>
        </p:spPr>
        <p:txBody>
          <a:bodyPr wrap="none" lIns="0" tIns="0" rIns="0" bIns="0" rtlCol="0" anchor="t"/>
          <a:lstStyle/>
          <a:p>
            <a:pPr marL="0" indent="0" algn="r">
              <a:lnSpc>
                <a:spcPts val="2250"/>
              </a:lnSpc>
              <a:buNone/>
            </a:pPr>
            <a:r>
              <a:rPr lang="en-US" sz="1800" b="1" dirty="0">
                <a:solidFill>
                  <a:srgbClr val="C2C4B5"/>
                </a:solidFill>
                <a:latin typeface="Outfit Bold" pitchFamily="34" charset="0"/>
                <a:ea typeface="Outfit Bold" pitchFamily="34" charset="-122"/>
                <a:cs typeface="Outfit Bold" pitchFamily="34" charset="-120"/>
              </a:rPr>
              <a:t>Reports</a:t>
            </a:r>
            <a:endParaRPr lang="en-US" sz="1800" dirty="0"/>
          </a:p>
        </p:txBody>
      </p:sp>
      <p:sp>
        <p:nvSpPr>
          <p:cNvPr id="28" name="Text 26"/>
          <p:cNvSpPr/>
          <p:nvPr>
            <p:custDataLst>
              <p:tags r:id="rId26"/>
            </p:custDataLst>
          </p:nvPr>
        </p:nvSpPr>
        <p:spPr>
          <a:xfrm>
            <a:off x="642818" y="5857875"/>
            <a:ext cx="5754172" cy="293846"/>
          </a:xfrm>
          <a:prstGeom prst="rect">
            <a:avLst/>
          </a:prstGeom>
          <a:noFill/>
        </p:spPr>
        <p:txBody>
          <a:bodyPr wrap="none" lIns="0" tIns="0" rIns="0" bIns="0" rtlCol="0" anchor="t"/>
          <a:lstStyle/>
          <a:p>
            <a:pPr marL="0" indent="0" algn="r">
              <a:lnSpc>
                <a:spcPts val="2300"/>
              </a:lnSpc>
              <a:buNone/>
            </a:pPr>
            <a:r>
              <a:rPr lang="en-US" sz="1400" dirty="0">
                <a:solidFill>
                  <a:srgbClr val="C2C4B5"/>
                </a:solidFill>
                <a:latin typeface="Bitter" pitchFamily="34" charset="0"/>
                <a:ea typeface="Bitter" pitchFamily="34" charset="-122"/>
                <a:cs typeface="Bitter" pitchFamily="34" charset="-120"/>
              </a:rPr>
              <a:t>Generate insights and performance analytics</a:t>
            </a:r>
            <a:endParaRPr lang="en-US" sz="1400" dirty="0"/>
          </a:p>
        </p:txBody>
      </p:sp>
      <p:sp>
        <p:nvSpPr>
          <p:cNvPr id="29" name="Text 27"/>
          <p:cNvSpPr/>
          <p:nvPr/>
        </p:nvSpPr>
        <p:spPr>
          <a:xfrm>
            <a:off x="909320" y="7360920"/>
            <a:ext cx="12471400" cy="370205"/>
          </a:xfrm>
          <a:prstGeom prst="rect">
            <a:avLst/>
          </a:prstGeom>
          <a:noFill/>
        </p:spPr>
        <p:txBody>
          <a:bodyPr wrap="square" lIns="0" tIns="0" rIns="0" bIns="0" rtlCol="0" anchor="t"/>
          <a:lstStyle/>
          <a:p>
            <a:pPr marL="0" indent="0" algn="l">
              <a:lnSpc>
                <a:spcPts val="2300"/>
              </a:lnSpc>
              <a:buNone/>
            </a:pPr>
            <a:r>
              <a:rPr lang="en-US" sz="1400" dirty="0">
                <a:solidFill>
                  <a:srgbClr val="C2C4B5"/>
                </a:solidFill>
                <a:latin typeface="Bitter" pitchFamily="34" charset="0"/>
                <a:ea typeface="Bitter" pitchFamily="34" charset="-122"/>
                <a:cs typeface="Bitter" pitchFamily="34" charset="-120"/>
              </a:rPr>
              <a:t>The application workflow is designed to minimise clicks whilst maximising efficiency. Users can navigate seamlessly between ticket management, assignment operations, and profile settings, with all critical information accessible within two clicks from the main dashboard.</a:t>
            </a:r>
            <a:endParaRPr lang="en-US" sz="1400" dirty="0"/>
          </a:p>
        </p:txBody>
      </p:sp>
      <p:sp>
        <p:nvSpPr>
          <p:cNvPr id="32" name="Text Box 31"/>
          <p:cNvSpPr txBox="1"/>
          <p:nvPr/>
        </p:nvSpPr>
        <p:spPr>
          <a:xfrm>
            <a:off x="12875260" y="7723505"/>
            <a:ext cx="1616710" cy="374015"/>
          </a:xfrm>
          <a:prstGeom prst="rect">
            <a:avLst/>
          </a:prstGeom>
          <a:solidFill>
            <a:schemeClr val="tx1"/>
          </a:solidFill>
        </p:spPr>
        <p:txBody>
          <a:bodyPr wrap="square" rtlCol="0">
            <a:noAutofit/>
          </a:bodyPr>
          <a:p>
            <a:r>
              <a:rPr lang="en-US"/>
              <a:t>d</a:t>
            </a:r>
            <a:endParaRPr lang="en-US"/>
          </a:p>
        </p:txBody>
      </p:sp>
    </p:spTree>
  </p:cSld>
  <p:clrMapOvr>
    <a:masterClrMapping/>
  </p:clrMapOvr>
</p:sld>
</file>

<file path=ppt/tags/tag1.xml><?xml version="1.0" encoding="utf-8"?>
<p:tagLst xmlns:p="http://schemas.openxmlformats.org/presentationml/2006/main">
  <p:tag name="KSO_WM_DIAGRAM_VIRTUALLY_FRAME" val="{&quot;height&quot;:487.72503937007895,&quot;left&quot;:51.28440944881889,&quot;top&quot;:152.1155905511811,&quot;width&quot;:1088.831181102362}"/>
</p:tagLst>
</file>

<file path=ppt/tags/tag10.xml><?xml version="1.0" encoding="utf-8"?>
<p:tagLst xmlns:p="http://schemas.openxmlformats.org/presentationml/2006/main">
  <p:tag name="KSO_WM_DIAGRAM_VIRTUALLY_FRAME" val="{&quot;height&quot;:487.72503937007895,&quot;left&quot;:51.28440944881889,&quot;top&quot;:152.1155905511811,&quot;width&quot;:1088.831181102362}"/>
</p:tagLst>
</file>

<file path=ppt/tags/tag100.xml><?xml version="1.0" encoding="utf-8"?>
<p:tagLst xmlns:p="http://schemas.openxmlformats.org/presentationml/2006/main">
  <p:tag name="KSO_WM_DIAGRAM_VIRTUALLY_FRAME" val="{&quot;height&quot;:496.6125196850395,&quot;left&quot;:31.24685039370079,&quot;top&quot;:75,&quot;width&quot;:1089.5062992125986}"/>
</p:tagLst>
</file>

<file path=ppt/tags/tag101.xml><?xml version="1.0" encoding="utf-8"?>
<p:tagLst xmlns:p="http://schemas.openxmlformats.org/presentationml/2006/main">
  <p:tag name="KSO_WM_DIAGRAM_VIRTUALLY_FRAME" val="{&quot;height&quot;:496.6125196850395,&quot;left&quot;:31.24685039370079,&quot;top&quot;:75,&quot;width&quot;:1089.5062992125986}"/>
</p:tagLst>
</file>

<file path=ppt/tags/tag102.xml><?xml version="1.0" encoding="utf-8"?>
<p:tagLst xmlns:p="http://schemas.openxmlformats.org/presentationml/2006/main">
  <p:tag name="KSO_WM_DIAGRAM_VIRTUALLY_FRAME" val="{&quot;height&quot;:496.6125196850395,&quot;left&quot;:31.24685039370079,&quot;top&quot;:75,&quot;width&quot;:1089.5062992125986}"/>
</p:tagLst>
</file>

<file path=ppt/tags/tag11.xml><?xml version="1.0" encoding="utf-8"?>
<p:tagLst xmlns:p="http://schemas.openxmlformats.org/presentationml/2006/main">
  <p:tag name="KSO_WM_DIAGRAM_VIRTUALLY_FRAME" val="{&quot;height&quot;:487.72503937007895,&quot;left&quot;:51.28440944881889,&quot;top&quot;:152.1155905511811,&quot;width&quot;:1088.831181102362}"/>
</p:tagLst>
</file>

<file path=ppt/tags/tag12.xml><?xml version="1.0" encoding="utf-8"?>
<p:tagLst xmlns:p="http://schemas.openxmlformats.org/presentationml/2006/main">
  <p:tag name="KSO_WM_DIAGRAM_VIRTUALLY_FRAME" val="{&quot;height&quot;:487.72503937007895,&quot;left&quot;:51.28440944881889,&quot;top&quot;:152.1155905511811,&quot;width&quot;:1088.831181102362}"/>
</p:tagLst>
</file>

<file path=ppt/tags/tag13.xml><?xml version="1.0" encoding="utf-8"?>
<p:tagLst xmlns:p="http://schemas.openxmlformats.org/presentationml/2006/main">
  <p:tag name="KSO_WM_DIAGRAM_VIRTUALLY_FRAME" val="{&quot;height&quot;:487.72503937007895,&quot;left&quot;:51.28440944881889,&quot;top&quot;:152.1155905511811,&quot;width&quot;:1088.831181102362}"/>
</p:tagLst>
</file>

<file path=ppt/tags/tag14.xml><?xml version="1.0" encoding="utf-8"?>
<p:tagLst xmlns:p="http://schemas.openxmlformats.org/presentationml/2006/main">
  <p:tag name="KSO_WM_DIAGRAM_VIRTUALLY_FRAME" val="{&quot;height&quot;:487.72503937007895,&quot;left&quot;:51.28440944881889,&quot;top&quot;:152.1155905511811,&quot;width&quot;:1088.831181102362}"/>
</p:tagLst>
</file>

<file path=ppt/tags/tag15.xml><?xml version="1.0" encoding="utf-8"?>
<p:tagLst xmlns:p="http://schemas.openxmlformats.org/presentationml/2006/main">
  <p:tag name="KSO_WM_DIAGRAM_VIRTUALLY_FRAME" val="{&quot;height&quot;:487.72503937007895,&quot;left&quot;:51.28440944881889,&quot;top&quot;:152.1155905511811,&quot;width&quot;:1088.831181102362}"/>
</p:tagLst>
</file>

<file path=ppt/tags/tag16.xml><?xml version="1.0" encoding="utf-8"?>
<p:tagLst xmlns:p="http://schemas.openxmlformats.org/presentationml/2006/main">
  <p:tag name="KSO_WM_DIAGRAM_VIRTUALLY_FRAME" val="{&quot;height&quot;:487.72503937007895,&quot;left&quot;:51.28440944881889,&quot;top&quot;:152.1155905511811,&quot;width&quot;:1088.831181102362}"/>
</p:tagLst>
</file>

<file path=ppt/tags/tag17.xml><?xml version="1.0" encoding="utf-8"?>
<p:tagLst xmlns:p="http://schemas.openxmlformats.org/presentationml/2006/main">
  <p:tag name="KSO_WM_DIAGRAM_VIRTUALLY_FRAME" val="{&quot;height&quot;:487.72503937007895,&quot;left&quot;:51.28440944881889,&quot;top&quot;:152.1155905511811,&quot;width&quot;:1088.831181102362}"/>
</p:tagLst>
</file>

<file path=ppt/tags/tag18.xml><?xml version="1.0" encoding="utf-8"?>
<p:tagLst xmlns:p="http://schemas.openxmlformats.org/presentationml/2006/main">
  <p:tag name="KSO_WM_DIAGRAM_VIRTUALLY_FRAME" val="{&quot;height&quot;:487.72503937007895,&quot;left&quot;:51.28440944881889,&quot;top&quot;:152.1155905511811,&quot;width&quot;:1088.831181102362}"/>
</p:tagLst>
</file>

<file path=ppt/tags/tag19.xml><?xml version="1.0" encoding="utf-8"?>
<p:tagLst xmlns:p="http://schemas.openxmlformats.org/presentationml/2006/main">
  <p:tag name="KSO_WM_DIAGRAM_VIRTUALLY_FRAME" val="{&quot;height&quot;:487.72503937007895,&quot;left&quot;:51.28440944881889,&quot;top&quot;:152.1155905511811,&quot;width&quot;:1088.831181102362}"/>
</p:tagLst>
</file>

<file path=ppt/tags/tag2.xml><?xml version="1.0" encoding="utf-8"?>
<p:tagLst xmlns:p="http://schemas.openxmlformats.org/presentationml/2006/main">
  <p:tag name="KSO_WM_DIAGRAM_VIRTUALLY_FRAME" val="{&quot;height&quot;:487.72503937007895,&quot;left&quot;:51.28440944881889,&quot;top&quot;:152.1155905511811,&quot;width&quot;:1088.831181102362}"/>
</p:tagLst>
</file>

<file path=ppt/tags/tag20.xml><?xml version="1.0" encoding="utf-8"?>
<p:tagLst xmlns:p="http://schemas.openxmlformats.org/presentationml/2006/main">
  <p:tag name="KSO_WM_DIAGRAM_VIRTUALLY_FRAME" val="{&quot;height&quot;:487.72503937007895,&quot;left&quot;:51.28440944881889,&quot;top&quot;:152.1155905511811,&quot;width&quot;:1088.831181102362}"/>
</p:tagLst>
</file>

<file path=ppt/tags/tag21.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22.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23.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24.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25.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26.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27.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28.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29.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3.xml><?xml version="1.0" encoding="utf-8"?>
<p:tagLst xmlns:p="http://schemas.openxmlformats.org/presentationml/2006/main">
  <p:tag name="KSO_WM_DIAGRAM_VIRTUALLY_FRAME" val="{&quot;height&quot;:487.72503937007895,&quot;left&quot;:51.28440944881889,&quot;top&quot;:152.1155905511811,&quot;width&quot;:1088.831181102362}"/>
</p:tagLst>
</file>

<file path=ppt/tags/tag30.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31.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32.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33.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34.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35.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36.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37.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38.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39.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4.xml><?xml version="1.0" encoding="utf-8"?>
<p:tagLst xmlns:p="http://schemas.openxmlformats.org/presentationml/2006/main">
  <p:tag name="KSO_WM_DIAGRAM_VIRTUALLY_FRAME" val="{&quot;height&quot;:487.72503937007895,&quot;left&quot;:51.28440944881889,&quot;top&quot;:152.1155905511811,&quot;width&quot;:1088.831181102362}"/>
</p:tagLst>
</file>

<file path=ppt/tags/tag40.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41.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42.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43.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44.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45.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46.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47.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48.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49.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5.xml><?xml version="1.0" encoding="utf-8"?>
<p:tagLst xmlns:p="http://schemas.openxmlformats.org/presentationml/2006/main">
  <p:tag name="KSO_WM_DIAGRAM_VIRTUALLY_FRAME" val="{&quot;height&quot;:487.72503937007895,&quot;left&quot;:51.28440944881889,&quot;top&quot;:152.1155905511811,&quot;width&quot;:1088.831181102362}"/>
</p:tagLst>
</file>

<file path=ppt/tags/tag50.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51.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52.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53.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54.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55.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56.xml><?xml version="1.0" encoding="utf-8"?>
<p:tagLst xmlns:p="http://schemas.openxmlformats.org/presentationml/2006/main">
  <p:tag name="KSO_WM_DIAGRAM_VIRTUALLY_FRAME" val="{&quot;height&quot;:491.8031496062993,&quot;left&quot;:91.85937007874016,&quot;top&quot;:145.0812598425197,&quot;width&quot;:1049.0812598425196}"/>
</p:tagLst>
</file>

<file path=ppt/tags/tag57.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58.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59.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6.xml><?xml version="1.0" encoding="utf-8"?>
<p:tagLst xmlns:p="http://schemas.openxmlformats.org/presentationml/2006/main">
  <p:tag name="KSO_WM_DIAGRAM_VIRTUALLY_FRAME" val="{&quot;height&quot;:487.72503937007895,&quot;left&quot;:51.28440944881889,&quot;top&quot;:152.1155905511811,&quot;width&quot;:1088.831181102362}"/>
</p:tagLst>
</file>

<file path=ppt/tags/tag60.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61.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62.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63.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64.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65.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66.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67.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68.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69.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7.xml><?xml version="1.0" encoding="utf-8"?>
<p:tagLst xmlns:p="http://schemas.openxmlformats.org/presentationml/2006/main">
  <p:tag name="KSO_WM_DIAGRAM_VIRTUALLY_FRAME" val="{&quot;height&quot;:487.72503937007895,&quot;left&quot;:51.28440944881889,&quot;top&quot;:152.1155905511811,&quot;width&quot;:1088.831181102362}"/>
</p:tagLst>
</file>

<file path=ppt/tags/tag70.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71.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72.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73.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74.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75.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76.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77.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78.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79.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8.xml><?xml version="1.0" encoding="utf-8"?>
<p:tagLst xmlns:p="http://schemas.openxmlformats.org/presentationml/2006/main">
  <p:tag name="KSO_WM_DIAGRAM_VIRTUALLY_FRAME" val="{&quot;height&quot;:487.72503937007895,&quot;left&quot;:51.28440944881889,&quot;top&quot;:152.1155905511811,&quot;width&quot;:1088.831181102362}"/>
</p:tagLst>
</file>

<file path=ppt/tags/tag80.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81.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82.xml><?xml version="1.0" encoding="utf-8"?>
<p:tagLst xmlns:p="http://schemas.openxmlformats.org/presentationml/2006/main">
  <p:tag name="KSO_WM_DIAGRAM_VIRTUALLY_FRAME" val="{&quot;height&quot;:431.80314960629914,&quot;left&quot;:50.6155905511811,&quot;top&quot;:113.87811023622048,&quot;width&quot;:1050.7688188976376}"/>
</p:tagLst>
</file>

<file path=ppt/tags/tag83.xml><?xml version="1.0" encoding="utf-8"?>
<p:tagLst xmlns:p="http://schemas.openxmlformats.org/presentationml/2006/main">
  <p:tag name="KSO_WM_DIAGRAM_VIRTUALLY_FRAME" val="{&quot;height&quot;:496.6125196850395,&quot;left&quot;:31.24685039370079,&quot;top&quot;:75,&quot;width&quot;:1089.5062992125986}"/>
</p:tagLst>
</file>

<file path=ppt/tags/tag84.xml><?xml version="1.0" encoding="utf-8"?>
<p:tagLst xmlns:p="http://schemas.openxmlformats.org/presentationml/2006/main">
  <p:tag name="KSO_WM_DIAGRAM_VIRTUALLY_FRAME" val="{&quot;height&quot;:496.6125196850395,&quot;left&quot;:31.24685039370079,&quot;top&quot;:75,&quot;width&quot;:1089.5062992125986}"/>
</p:tagLst>
</file>

<file path=ppt/tags/tag85.xml><?xml version="1.0" encoding="utf-8"?>
<p:tagLst xmlns:p="http://schemas.openxmlformats.org/presentationml/2006/main">
  <p:tag name="KSO_WM_DIAGRAM_VIRTUALLY_FRAME" val="{&quot;height&quot;:496.6125196850395,&quot;left&quot;:31.24685039370079,&quot;top&quot;:75,&quot;width&quot;:1089.5062992125986}"/>
</p:tagLst>
</file>

<file path=ppt/tags/tag86.xml><?xml version="1.0" encoding="utf-8"?>
<p:tagLst xmlns:p="http://schemas.openxmlformats.org/presentationml/2006/main">
  <p:tag name="KSO_WM_DIAGRAM_VIRTUALLY_FRAME" val="{&quot;height&quot;:496.6125196850395,&quot;left&quot;:31.24685039370079,&quot;top&quot;:75,&quot;width&quot;:1089.5062992125986}"/>
</p:tagLst>
</file>

<file path=ppt/tags/tag87.xml><?xml version="1.0" encoding="utf-8"?>
<p:tagLst xmlns:p="http://schemas.openxmlformats.org/presentationml/2006/main">
  <p:tag name="KSO_WM_DIAGRAM_VIRTUALLY_FRAME" val="{&quot;height&quot;:496.6125196850395,&quot;left&quot;:31.24685039370079,&quot;top&quot;:75,&quot;width&quot;:1089.5062992125986}"/>
</p:tagLst>
</file>

<file path=ppt/tags/tag88.xml><?xml version="1.0" encoding="utf-8"?>
<p:tagLst xmlns:p="http://schemas.openxmlformats.org/presentationml/2006/main">
  <p:tag name="KSO_WM_DIAGRAM_VIRTUALLY_FRAME" val="{&quot;height&quot;:496.6125196850395,&quot;left&quot;:31.24685039370079,&quot;top&quot;:75,&quot;width&quot;:1089.5062992125986}"/>
</p:tagLst>
</file>

<file path=ppt/tags/tag89.xml><?xml version="1.0" encoding="utf-8"?>
<p:tagLst xmlns:p="http://schemas.openxmlformats.org/presentationml/2006/main">
  <p:tag name="KSO_WM_DIAGRAM_VIRTUALLY_FRAME" val="{&quot;height&quot;:496.6125196850395,&quot;left&quot;:31.24685039370079,&quot;top&quot;:75,&quot;width&quot;:1089.5062992125986}"/>
</p:tagLst>
</file>

<file path=ppt/tags/tag9.xml><?xml version="1.0" encoding="utf-8"?>
<p:tagLst xmlns:p="http://schemas.openxmlformats.org/presentationml/2006/main">
  <p:tag name="KSO_WM_DIAGRAM_VIRTUALLY_FRAME" val="{&quot;height&quot;:487.72503937007895,&quot;left&quot;:51.28440944881889,&quot;top&quot;:152.1155905511811,&quot;width&quot;:1088.831181102362}"/>
</p:tagLst>
</file>

<file path=ppt/tags/tag90.xml><?xml version="1.0" encoding="utf-8"?>
<p:tagLst xmlns:p="http://schemas.openxmlformats.org/presentationml/2006/main">
  <p:tag name="KSO_WM_DIAGRAM_VIRTUALLY_FRAME" val="{&quot;height&quot;:496.6125196850395,&quot;left&quot;:31.24685039370079,&quot;top&quot;:75,&quot;width&quot;:1089.5062992125986}"/>
</p:tagLst>
</file>

<file path=ppt/tags/tag91.xml><?xml version="1.0" encoding="utf-8"?>
<p:tagLst xmlns:p="http://schemas.openxmlformats.org/presentationml/2006/main">
  <p:tag name="KSO_WM_DIAGRAM_VIRTUALLY_FRAME" val="{&quot;height&quot;:496.6125196850395,&quot;left&quot;:31.24685039370079,&quot;top&quot;:75,&quot;width&quot;:1089.5062992125986}"/>
</p:tagLst>
</file>

<file path=ppt/tags/tag92.xml><?xml version="1.0" encoding="utf-8"?>
<p:tagLst xmlns:p="http://schemas.openxmlformats.org/presentationml/2006/main">
  <p:tag name="KSO_WM_DIAGRAM_VIRTUALLY_FRAME" val="{&quot;height&quot;:496.6125196850395,&quot;left&quot;:31.24685039370079,&quot;top&quot;:75,&quot;width&quot;:1089.5062992125986}"/>
</p:tagLst>
</file>

<file path=ppt/tags/tag93.xml><?xml version="1.0" encoding="utf-8"?>
<p:tagLst xmlns:p="http://schemas.openxmlformats.org/presentationml/2006/main">
  <p:tag name="KSO_WM_DIAGRAM_VIRTUALLY_FRAME" val="{&quot;height&quot;:496.6125196850395,&quot;left&quot;:31.24685039370079,&quot;top&quot;:75,&quot;width&quot;:1089.5062992125986}"/>
</p:tagLst>
</file>

<file path=ppt/tags/tag94.xml><?xml version="1.0" encoding="utf-8"?>
<p:tagLst xmlns:p="http://schemas.openxmlformats.org/presentationml/2006/main">
  <p:tag name="KSO_WM_DIAGRAM_VIRTUALLY_FRAME" val="{&quot;height&quot;:496.6125196850395,&quot;left&quot;:31.24685039370079,&quot;top&quot;:75,&quot;width&quot;:1089.5062992125986}"/>
</p:tagLst>
</file>

<file path=ppt/tags/tag95.xml><?xml version="1.0" encoding="utf-8"?>
<p:tagLst xmlns:p="http://schemas.openxmlformats.org/presentationml/2006/main">
  <p:tag name="KSO_WM_DIAGRAM_VIRTUALLY_FRAME" val="{&quot;height&quot;:496.6125196850395,&quot;left&quot;:31.24685039370079,&quot;top&quot;:75,&quot;width&quot;:1089.5062992125986}"/>
</p:tagLst>
</file>

<file path=ppt/tags/tag96.xml><?xml version="1.0" encoding="utf-8"?>
<p:tagLst xmlns:p="http://schemas.openxmlformats.org/presentationml/2006/main">
  <p:tag name="KSO_WM_DIAGRAM_VIRTUALLY_FRAME" val="{&quot;height&quot;:496.6125196850395,&quot;left&quot;:31.24685039370079,&quot;top&quot;:75,&quot;width&quot;:1089.5062992125986}"/>
</p:tagLst>
</file>

<file path=ppt/tags/tag97.xml><?xml version="1.0" encoding="utf-8"?>
<p:tagLst xmlns:p="http://schemas.openxmlformats.org/presentationml/2006/main">
  <p:tag name="KSO_WM_DIAGRAM_VIRTUALLY_FRAME" val="{&quot;height&quot;:496.6125196850395,&quot;left&quot;:31.24685039370079,&quot;top&quot;:75,&quot;width&quot;:1089.5062992125986}"/>
</p:tagLst>
</file>

<file path=ppt/tags/tag98.xml><?xml version="1.0" encoding="utf-8"?>
<p:tagLst xmlns:p="http://schemas.openxmlformats.org/presentationml/2006/main">
  <p:tag name="KSO_WM_DIAGRAM_VIRTUALLY_FRAME" val="{&quot;height&quot;:496.6125196850395,&quot;left&quot;:31.24685039370079,&quot;top&quot;:75,&quot;width&quot;:1089.5062992125986}"/>
</p:tagLst>
</file>

<file path=ppt/tags/tag99.xml><?xml version="1.0" encoding="utf-8"?>
<p:tagLst xmlns:p="http://schemas.openxmlformats.org/presentationml/2006/main">
  <p:tag name="KSO_WM_DIAGRAM_VIRTUALLY_FRAME" val="{&quot;height&quot;:496.6125196850395,&quot;left&quot;:31.24685039370079,&quot;top&quot;:75,&quot;width&quot;:1089.506299212598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5822</Words>
  <Application>WPS Presentation</Application>
  <PresentationFormat>On-screen Show (16:9)</PresentationFormat>
  <Paragraphs>240</Paragraphs>
  <Slides>10</Slides>
  <Notes>10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10</vt:i4>
      </vt:variant>
    </vt:vector>
  </HeadingPairs>
  <TitlesOfParts>
    <vt:vector size="31" baseType="lpstr">
      <vt:lpstr>Arial</vt:lpstr>
      <vt:lpstr>SimSun</vt:lpstr>
      <vt:lpstr>Wingdings</vt:lpstr>
      <vt:lpstr>Outfit Bold</vt:lpstr>
      <vt:lpstr>Segoe Print</vt:lpstr>
      <vt:lpstr>Outfit Bold</vt:lpstr>
      <vt:lpstr>Outfit Bold</vt:lpstr>
      <vt:lpstr>Bitter</vt:lpstr>
      <vt:lpstr>Bitter</vt:lpstr>
      <vt:lpstr>Bitter</vt:lpstr>
      <vt:lpstr>Outfit Light</vt:lpstr>
      <vt:lpstr>Outfit Light</vt:lpstr>
      <vt:lpstr>Outfit Light</vt:lpstr>
      <vt:lpstr>Consolas</vt:lpstr>
      <vt:lpstr>Consolas</vt:lpstr>
      <vt:lpstr>Consolas</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SHAIK HAFSA MUSKAN 0587</cp:lastModifiedBy>
  <cp:revision>2</cp:revision>
  <dcterms:created xsi:type="dcterms:W3CDTF">2025-10-19T17:16:00Z</dcterms:created>
  <dcterms:modified xsi:type="dcterms:W3CDTF">2025-10-19T17:31:22Z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94D52C2A89F54F0F8267AF982B74D65A_12</vt:lpwstr>
  </property>
  <property fmtid="{D5CDD505-2E9C-101B-9397-08002B2CF9AE}" pid="3" name="KSOProductBuildVer">
    <vt:lpwstr>1033-12.2.0.23131</vt:lpwstr>
  </property>
</Properties>
</file>